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2"/>
  </p:notesMasterIdLst>
  <p:sldIdLst>
    <p:sldId id="264" r:id="rId2"/>
    <p:sldId id="267" r:id="rId3"/>
    <p:sldId id="266" r:id="rId4"/>
    <p:sldId id="268" r:id="rId5"/>
    <p:sldId id="257" r:id="rId6"/>
    <p:sldId id="258" r:id="rId7"/>
    <p:sldId id="263" r:id="rId8"/>
    <p:sldId id="262" r:id="rId9"/>
    <p:sldId id="270" r:id="rId10"/>
    <p:sldId id="265" r:id="rId1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3366"/>
    <a:srgbClr val="151800"/>
    <a:srgbClr val="F06D66"/>
    <a:srgbClr val="91BBE2"/>
    <a:srgbClr val="007B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6142"/>
    <p:restoredTop sz="96296"/>
  </p:normalViewPr>
  <p:slideViewPr>
    <p:cSldViewPr snapToGrid="0">
      <p:cViewPr varScale="1">
        <p:scale>
          <a:sx n="92" d="100"/>
          <a:sy n="92" d="100"/>
        </p:scale>
        <p:origin x="208" y="536"/>
      </p:cViewPr>
      <p:guideLst/>
    </p:cSldViewPr>
  </p:slideViewPr>
  <p:notesTextViewPr>
    <p:cViewPr>
      <p:scale>
        <a:sx n="1" d="1"/>
        <a:sy n="1" d="1"/>
      </p:scale>
      <p:origin x="0" y="0"/>
    </p:cViewPr>
  </p:notesTextViewPr>
  <p:sorterViewPr>
    <p:cViewPr>
      <p:scale>
        <a:sx n="120" d="100"/>
        <a:sy n="120" d="100"/>
      </p:scale>
      <p:origin x="0" y="0"/>
    </p:cViewPr>
  </p:sorter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FC6DB81A-9FE4-3D4C-ACE4-F59F7CD0D7C7}" type="datetimeFigureOut">
              <a:rPr lang="en-US" smtClean="0"/>
              <a:t>9/2/24</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AC181BB-5F03-BA42-A294-2B33AC771BDC}" type="slidenum">
              <a:rPr lang="en-US" smtClean="0"/>
              <a:t>‹#›</a:t>
            </a:fld>
            <a:endParaRPr lang="en-US"/>
          </a:p>
        </p:txBody>
      </p:sp>
    </p:spTree>
    <p:extLst>
      <p:ext uri="{BB962C8B-B14F-4D97-AF65-F5344CB8AC3E}">
        <p14:creationId xmlns:p14="http://schemas.microsoft.com/office/powerpoint/2010/main" val="76496999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685800" y="1143000"/>
            <a:ext cx="5486400" cy="3086100"/>
          </a:xfrm>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53F44B91-9C4D-A545-8196-E992F9664596}" type="slidenum">
              <a:rPr lang="en-US" smtClean="0"/>
              <a:t>5</a:t>
            </a:fld>
            <a:endParaRPr lang="en-US"/>
          </a:p>
        </p:txBody>
      </p:sp>
    </p:spTree>
    <p:extLst>
      <p:ext uri="{BB962C8B-B14F-4D97-AF65-F5344CB8AC3E}">
        <p14:creationId xmlns:p14="http://schemas.microsoft.com/office/powerpoint/2010/main" val="19724720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7AC181BB-5F03-BA42-A294-2B33AC771BDC}" type="slidenum">
              <a:rPr lang="en-US" smtClean="0"/>
              <a:t>7</a:t>
            </a:fld>
            <a:endParaRPr lang="en-US"/>
          </a:p>
        </p:txBody>
      </p:sp>
    </p:spTree>
    <p:extLst>
      <p:ext uri="{BB962C8B-B14F-4D97-AF65-F5344CB8AC3E}">
        <p14:creationId xmlns:p14="http://schemas.microsoft.com/office/powerpoint/2010/main" val="174685850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71D9452-C30B-28EF-01B0-0618DB1F2874}"/>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endParaRPr lang="en-US"/>
          </a:p>
        </p:txBody>
      </p:sp>
      <p:sp>
        <p:nvSpPr>
          <p:cNvPr id="3" name="Subtitle 2">
            <a:extLst>
              <a:ext uri="{FF2B5EF4-FFF2-40B4-BE49-F238E27FC236}">
                <a16:creationId xmlns:a16="http://schemas.microsoft.com/office/drawing/2014/main" id="{E2621081-4D8B-3678-A16A-5557C2685DF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endParaRPr lang="en-US"/>
          </a:p>
        </p:txBody>
      </p:sp>
      <p:sp>
        <p:nvSpPr>
          <p:cNvPr id="4" name="Date Placeholder 3">
            <a:extLst>
              <a:ext uri="{FF2B5EF4-FFF2-40B4-BE49-F238E27FC236}">
                <a16:creationId xmlns:a16="http://schemas.microsoft.com/office/drawing/2014/main" id="{E3D2A786-48E8-3768-A8F1-CE657A4D0564}"/>
              </a:ext>
            </a:extLst>
          </p:cNvPr>
          <p:cNvSpPr>
            <a:spLocks noGrp="1"/>
          </p:cNvSpPr>
          <p:nvPr>
            <p:ph type="dt" sz="half" idx="10"/>
          </p:nvPr>
        </p:nvSpPr>
        <p:spPr/>
        <p:txBody>
          <a:bodyPr/>
          <a:lstStyle/>
          <a:p>
            <a:fld id="{01174A84-40B8-BD4B-9B26-10E6C07DC1BC}" type="datetimeFigureOut">
              <a:rPr lang="en-US" smtClean="0"/>
              <a:t>9/2/24</a:t>
            </a:fld>
            <a:endParaRPr lang="en-US"/>
          </a:p>
        </p:txBody>
      </p:sp>
      <p:sp>
        <p:nvSpPr>
          <p:cNvPr id="5" name="Footer Placeholder 4">
            <a:extLst>
              <a:ext uri="{FF2B5EF4-FFF2-40B4-BE49-F238E27FC236}">
                <a16:creationId xmlns:a16="http://schemas.microsoft.com/office/drawing/2014/main" id="{C6163463-DC0E-8FC6-457C-EA698C78C26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0BDC1E-CBC1-37D2-8C30-C939F0F23B1E}"/>
              </a:ext>
            </a:extLst>
          </p:cNvPr>
          <p:cNvSpPr>
            <a:spLocks noGrp="1"/>
          </p:cNvSpPr>
          <p:nvPr>
            <p:ph type="sldNum" sz="quarter" idx="12"/>
          </p:nvPr>
        </p:nvSpPr>
        <p:spPr/>
        <p:txBody>
          <a:bodyPr/>
          <a:lstStyle/>
          <a:p>
            <a:fld id="{6A9DA3E2-2E9B-5E49-BA74-C0B63CE02461}" type="slidenum">
              <a:rPr lang="en-US" smtClean="0"/>
              <a:t>‹#›</a:t>
            </a:fld>
            <a:endParaRPr lang="en-US"/>
          </a:p>
        </p:txBody>
      </p:sp>
    </p:spTree>
    <p:extLst>
      <p:ext uri="{BB962C8B-B14F-4D97-AF65-F5344CB8AC3E}">
        <p14:creationId xmlns:p14="http://schemas.microsoft.com/office/powerpoint/2010/main" val="121762710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B57F5D-4A48-FB80-3386-34E429BD6F61}"/>
              </a:ext>
            </a:extLst>
          </p:cNvPr>
          <p:cNvSpPr>
            <a:spLocks noGrp="1"/>
          </p:cNvSpPr>
          <p:nvPr>
            <p:ph type="title"/>
          </p:nvPr>
        </p:nvSpPr>
        <p:spPr/>
        <p:txBody>
          <a:bodyPr/>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6BAA356F-83FE-9E6F-6EF3-5F9279AA7DF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326A17EB-59B5-358F-9ED8-18FB81025E78}"/>
              </a:ext>
            </a:extLst>
          </p:cNvPr>
          <p:cNvSpPr>
            <a:spLocks noGrp="1"/>
          </p:cNvSpPr>
          <p:nvPr>
            <p:ph type="dt" sz="half" idx="10"/>
          </p:nvPr>
        </p:nvSpPr>
        <p:spPr/>
        <p:txBody>
          <a:bodyPr/>
          <a:lstStyle/>
          <a:p>
            <a:fld id="{01174A84-40B8-BD4B-9B26-10E6C07DC1BC}" type="datetimeFigureOut">
              <a:rPr lang="en-US" smtClean="0"/>
              <a:t>9/2/24</a:t>
            </a:fld>
            <a:endParaRPr lang="en-US"/>
          </a:p>
        </p:txBody>
      </p:sp>
      <p:sp>
        <p:nvSpPr>
          <p:cNvPr id="5" name="Footer Placeholder 4">
            <a:extLst>
              <a:ext uri="{FF2B5EF4-FFF2-40B4-BE49-F238E27FC236}">
                <a16:creationId xmlns:a16="http://schemas.microsoft.com/office/drawing/2014/main" id="{6C94B590-3E8E-F6F3-2A62-7BE5983DC31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BC569FCD-51EA-C388-9809-1AB1D5D5E548}"/>
              </a:ext>
            </a:extLst>
          </p:cNvPr>
          <p:cNvSpPr>
            <a:spLocks noGrp="1"/>
          </p:cNvSpPr>
          <p:nvPr>
            <p:ph type="sldNum" sz="quarter" idx="12"/>
          </p:nvPr>
        </p:nvSpPr>
        <p:spPr/>
        <p:txBody>
          <a:bodyPr/>
          <a:lstStyle/>
          <a:p>
            <a:fld id="{6A9DA3E2-2E9B-5E49-BA74-C0B63CE02461}" type="slidenum">
              <a:rPr lang="en-US" smtClean="0"/>
              <a:t>‹#›</a:t>
            </a:fld>
            <a:endParaRPr lang="en-US"/>
          </a:p>
        </p:txBody>
      </p:sp>
    </p:spTree>
    <p:extLst>
      <p:ext uri="{BB962C8B-B14F-4D97-AF65-F5344CB8AC3E}">
        <p14:creationId xmlns:p14="http://schemas.microsoft.com/office/powerpoint/2010/main" val="8616166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94594159-82D7-5976-DDCE-6A44EB5B7728}"/>
              </a:ext>
            </a:extLst>
          </p:cNvPr>
          <p:cNvSpPr>
            <a:spLocks noGrp="1"/>
          </p:cNvSpPr>
          <p:nvPr>
            <p:ph type="title" orient="vert"/>
          </p:nvPr>
        </p:nvSpPr>
        <p:spPr>
          <a:xfrm>
            <a:off x="8724900" y="365125"/>
            <a:ext cx="2628900" cy="5811838"/>
          </a:xfrm>
        </p:spPr>
        <p:txBody>
          <a:bodyPr vert="eaVert"/>
          <a:lstStyle/>
          <a:p>
            <a:r>
              <a:rPr lang="en-GB"/>
              <a:t>Click to edit Master title style</a:t>
            </a:r>
            <a:endParaRPr lang="en-US"/>
          </a:p>
        </p:txBody>
      </p:sp>
      <p:sp>
        <p:nvSpPr>
          <p:cNvPr id="3" name="Vertical Text Placeholder 2">
            <a:extLst>
              <a:ext uri="{FF2B5EF4-FFF2-40B4-BE49-F238E27FC236}">
                <a16:creationId xmlns:a16="http://schemas.microsoft.com/office/drawing/2014/main" id="{189649A1-54F1-AE84-DE40-35A365CD9176}"/>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A06883A8-317D-775D-0500-AF54B8ED225C}"/>
              </a:ext>
            </a:extLst>
          </p:cNvPr>
          <p:cNvSpPr>
            <a:spLocks noGrp="1"/>
          </p:cNvSpPr>
          <p:nvPr>
            <p:ph type="dt" sz="half" idx="10"/>
          </p:nvPr>
        </p:nvSpPr>
        <p:spPr/>
        <p:txBody>
          <a:bodyPr/>
          <a:lstStyle/>
          <a:p>
            <a:fld id="{01174A84-40B8-BD4B-9B26-10E6C07DC1BC}" type="datetimeFigureOut">
              <a:rPr lang="en-US" smtClean="0"/>
              <a:t>9/2/24</a:t>
            </a:fld>
            <a:endParaRPr lang="en-US"/>
          </a:p>
        </p:txBody>
      </p:sp>
      <p:sp>
        <p:nvSpPr>
          <p:cNvPr id="5" name="Footer Placeholder 4">
            <a:extLst>
              <a:ext uri="{FF2B5EF4-FFF2-40B4-BE49-F238E27FC236}">
                <a16:creationId xmlns:a16="http://schemas.microsoft.com/office/drawing/2014/main" id="{2A60EB58-6B2F-DCC2-520B-E5B6B1F7C27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71F9861-48DF-D88E-3497-8AE7A1EFCBF9}"/>
              </a:ext>
            </a:extLst>
          </p:cNvPr>
          <p:cNvSpPr>
            <a:spLocks noGrp="1"/>
          </p:cNvSpPr>
          <p:nvPr>
            <p:ph type="sldNum" sz="quarter" idx="12"/>
          </p:nvPr>
        </p:nvSpPr>
        <p:spPr/>
        <p:txBody>
          <a:bodyPr/>
          <a:lstStyle/>
          <a:p>
            <a:fld id="{6A9DA3E2-2E9B-5E49-BA74-C0B63CE02461}" type="slidenum">
              <a:rPr lang="en-US" smtClean="0"/>
              <a:t>‹#›</a:t>
            </a:fld>
            <a:endParaRPr lang="en-US"/>
          </a:p>
        </p:txBody>
      </p:sp>
    </p:spTree>
    <p:extLst>
      <p:ext uri="{BB962C8B-B14F-4D97-AF65-F5344CB8AC3E}">
        <p14:creationId xmlns:p14="http://schemas.microsoft.com/office/powerpoint/2010/main" val="146102018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
  <p:cSld name="Title and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79ECE-BA91-97C7-399C-01D2427CA601}"/>
              </a:ext>
            </a:extLst>
          </p:cNvPr>
          <p:cNvSpPr>
            <a:spLocks noGrp="1"/>
          </p:cNvSpPr>
          <p:nvPr>
            <p:ph type="title"/>
          </p:nvPr>
        </p:nvSpPr>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267904E0-509F-37BF-4B37-6939EA1AAAF9}"/>
              </a:ext>
            </a:extLst>
          </p:cNvPr>
          <p:cNvSpPr>
            <a:spLocks noGrp="1"/>
          </p:cNvSpPr>
          <p:nvPr>
            <p:ph type="body"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2369A01-5969-80A7-B21E-D11DB05FF9A9}"/>
              </a:ext>
            </a:extLst>
          </p:cNvPr>
          <p:cNvSpPr>
            <a:spLocks noGrp="1"/>
          </p:cNvSpPr>
          <p:nvPr>
            <p:ph type="dt" sz="half" idx="10"/>
          </p:nvPr>
        </p:nvSpPr>
        <p:spPr/>
        <p:txBody>
          <a:bodyPr/>
          <a:lstStyle/>
          <a:p>
            <a:fld id="{018E8178-6BD3-7046-A395-D4513707F180}" type="datetimeFigureOut">
              <a:rPr lang="en-US" smtClean="0"/>
              <a:t>9/2/24</a:t>
            </a:fld>
            <a:endParaRPr lang="en-US"/>
          </a:p>
        </p:txBody>
      </p:sp>
      <p:sp>
        <p:nvSpPr>
          <p:cNvPr id="5" name="Footer Placeholder 4">
            <a:extLst>
              <a:ext uri="{FF2B5EF4-FFF2-40B4-BE49-F238E27FC236}">
                <a16:creationId xmlns:a16="http://schemas.microsoft.com/office/drawing/2014/main" id="{3B9B1476-65E0-E569-E7FB-3C71A8CF50B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061625F-1995-1864-6583-88E966B2DBC8}"/>
              </a:ext>
            </a:extLst>
          </p:cNvPr>
          <p:cNvSpPr>
            <a:spLocks noGrp="1"/>
          </p:cNvSpPr>
          <p:nvPr>
            <p:ph type="sldNum" sz="quarter" idx="12"/>
          </p:nvPr>
        </p:nvSpPr>
        <p:spPr/>
        <p:txBody>
          <a:bodyPr/>
          <a:lstStyle/>
          <a:p>
            <a:fld id="{4BB7C652-69B5-A446-B960-CE3B8AF152FC}" type="slidenum">
              <a:rPr lang="en-US" smtClean="0"/>
              <a:t>‹#›</a:t>
            </a:fld>
            <a:endParaRPr lang="en-US"/>
          </a:p>
        </p:txBody>
      </p:sp>
    </p:spTree>
    <p:extLst>
      <p:ext uri="{BB962C8B-B14F-4D97-AF65-F5344CB8AC3E}">
        <p14:creationId xmlns:p14="http://schemas.microsoft.com/office/powerpoint/2010/main" val="56452916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2FF6609-A45E-FAA1-D7A1-34C75FFFABD9}"/>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885810D5-EA61-F539-50FE-5D6A5083C143}"/>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1202F5A6-DF74-BF55-D7C6-F8A99E1A9821}"/>
              </a:ext>
            </a:extLst>
          </p:cNvPr>
          <p:cNvSpPr>
            <a:spLocks noGrp="1"/>
          </p:cNvSpPr>
          <p:nvPr>
            <p:ph type="dt" sz="half" idx="10"/>
          </p:nvPr>
        </p:nvSpPr>
        <p:spPr/>
        <p:txBody>
          <a:bodyPr/>
          <a:lstStyle/>
          <a:p>
            <a:fld id="{01174A84-40B8-BD4B-9B26-10E6C07DC1BC}" type="datetimeFigureOut">
              <a:rPr lang="en-US" smtClean="0"/>
              <a:t>9/2/24</a:t>
            </a:fld>
            <a:endParaRPr lang="en-US"/>
          </a:p>
        </p:txBody>
      </p:sp>
      <p:sp>
        <p:nvSpPr>
          <p:cNvPr id="5" name="Footer Placeholder 4">
            <a:extLst>
              <a:ext uri="{FF2B5EF4-FFF2-40B4-BE49-F238E27FC236}">
                <a16:creationId xmlns:a16="http://schemas.microsoft.com/office/drawing/2014/main" id="{734F3E8A-8243-D1FF-E76B-10CC91B3B1E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C8320D-76BE-D7FA-750F-184B285F23F1}"/>
              </a:ext>
            </a:extLst>
          </p:cNvPr>
          <p:cNvSpPr>
            <a:spLocks noGrp="1"/>
          </p:cNvSpPr>
          <p:nvPr>
            <p:ph type="sldNum" sz="quarter" idx="12"/>
          </p:nvPr>
        </p:nvSpPr>
        <p:spPr/>
        <p:txBody>
          <a:bodyPr/>
          <a:lstStyle/>
          <a:p>
            <a:fld id="{6A9DA3E2-2E9B-5E49-BA74-C0B63CE02461}" type="slidenum">
              <a:rPr lang="en-US" smtClean="0"/>
              <a:t>‹#›</a:t>
            </a:fld>
            <a:endParaRPr lang="en-US"/>
          </a:p>
        </p:txBody>
      </p:sp>
    </p:spTree>
    <p:extLst>
      <p:ext uri="{BB962C8B-B14F-4D97-AF65-F5344CB8AC3E}">
        <p14:creationId xmlns:p14="http://schemas.microsoft.com/office/powerpoint/2010/main" val="353540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490569C-D979-389D-95DD-3383988C238F}"/>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endParaRPr lang="en-US"/>
          </a:p>
        </p:txBody>
      </p:sp>
      <p:sp>
        <p:nvSpPr>
          <p:cNvPr id="3" name="Text Placeholder 2">
            <a:extLst>
              <a:ext uri="{FF2B5EF4-FFF2-40B4-BE49-F238E27FC236}">
                <a16:creationId xmlns:a16="http://schemas.microsoft.com/office/drawing/2014/main" id="{94DD2551-BEF6-8033-76D4-A53646B54D2F}"/>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8B310E7E-1BDA-CDA7-2269-F714EF146708}"/>
              </a:ext>
            </a:extLst>
          </p:cNvPr>
          <p:cNvSpPr>
            <a:spLocks noGrp="1"/>
          </p:cNvSpPr>
          <p:nvPr>
            <p:ph type="dt" sz="half" idx="10"/>
          </p:nvPr>
        </p:nvSpPr>
        <p:spPr/>
        <p:txBody>
          <a:bodyPr/>
          <a:lstStyle/>
          <a:p>
            <a:fld id="{01174A84-40B8-BD4B-9B26-10E6C07DC1BC}" type="datetimeFigureOut">
              <a:rPr lang="en-US" smtClean="0"/>
              <a:t>9/2/24</a:t>
            </a:fld>
            <a:endParaRPr lang="en-US"/>
          </a:p>
        </p:txBody>
      </p:sp>
      <p:sp>
        <p:nvSpPr>
          <p:cNvPr id="5" name="Footer Placeholder 4">
            <a:extLst>
              <a:ext uri="{FF2B5EF4-FFF2-40B4-BE49-F238E27FC236}">
                <a16:creationId xmlns:a16="http://schemas.microsoft.com/office/drawing/2014/main" id="{95376382-D58B-DB7F-17BA-71D9E8D5E48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AD133726-2512-BE59-6941-0A6509035D3A}"/>
              </a:ext>
            </a:extLst>
          </p:cNvPr>
          <p:cNvSpPr>
            <a:spLocks noGrp="1"/>
          </p:cNvSpPr>
          <p:nvPr>
            <p:ph type="sldNum" sz="quarter" idx="12"/>
          </p:nvPr>
        </p:nvSpPr>
        <p:spPr/>
        <p:txBody>
          <a:bodyPr/>
          <a:lstStyle/>
          <a:p>
            <a:fld id="{6A9DA3E2-2E9B-5E49-BA74-C0B63CE02461}" type="slidenum">
              <a:rPr lang="en-US" smtClean="0"/>
              <a:t>‹#›</a:t>
            </a:fld>
            <a:endParaRPr lang="en-US"/>
          </a:p>
        </p:txBody>
      </p:sp>
    </p:spTree>
    <p:extLst>
      <p:ext uri="{BB962C8B-B14F-4D97-AF65-F5344CB8AC3E}">
        <p14:creationId xmlns:p14="http://schemas.microsoft.com/office/powerpoint/2010/main" val="350179617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961C8C-525B-D2A1-475F-BFC0C6831F9C}"/>
              </a:ext>
            </a:extLst>
          </p:cNvPr>
          <p:cNvSpPr>
            <a:spLocks noGrp="1"/>
          </p:cNvSpPr>
          <p:nvPr>
            <p:ph type="title"/>
          </p:nvPr>
        </p:nvSpPr>
        <p:spPr/>
        <p:txBody>
          <a:bodyPr/>
          <a:lstStyle/>
          <a:p>
            <a:r>
              <a:rPr lang="en-GB"/>
              <a:t>Click to edit Master title style</a:t>
            </a:r>
            <a:endParaRPr lang="en-US"/>
          </a:p>
        </p:txBody>
      </p:sp>
      <p:sp>
        <p:nvSpPr>
          <p:cNvPr id="3" name="Content Placeholder 2">
            <a:extLst>
              <a:ext uri="{FF2B5EF4-FFF2-40B4-BE49-F238E27FC236}">
                <a16:creationId xmlns:a16="http://schemas.microsoft.com/office/drawing/2014/main" id="{BE9B40AF-4886-FFDD-2B82-E5162BE1E1D4}"/>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Content Placeholder 3">
            <a:extLst>
              <a:ext uri="{FF2B5EF4-FFF2-40B4-BE49-F238E27FC236}">
                <a16:creationId xmlns:a16="http://schemas.microsoft.com/office/drawing/2014/main" id="{C2FC860B-8F12-C8FF-1D88-99991CF2A662}"/>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Date Placeholder 4">
            <a:extLst>
              <a:ext uri="{FF2B5EF4-FFF2-40B4-BE49-F238E27FC236}">
                <a16:creationId xmlns:a16="http://schemas.microsoft.com/office/drawing/2014/main" id="{52B7B536-3F7A-3E2F-BAC8-972C352BF6BD}"/>
              </a:ext>
            </a:extLst>
          </p:cNvPr>
          <p:cNvSpPr>
            <a:spLocks noGrp="1"/>
          </p:cNvSpPr>
          <p:nvPr>
            <p:ph type="dt" sz="half" idx="10"/>
          </p:nvPr>
        </p:nvSpPr>
        <p:spPr/>
        <p:txBody>
          <a:bodyPr/>
          <a:lstStyle/>
          <a:p>
            <a:fld id="{01174A84-40B8-BD4B-9B26-10E6C07DC1BC}" type="datetimeFigureOut">
              <a:rPr lang="en-US" smtClean="0"/>
              <a:t>9/2/24</a:t>
            </a:fld>
            <a:endParaRPr lang="en-US"/>
          </a:p>
        </p:txBody>
      </p:sp>
      <p:sp>
        <p:nvSpPr>
          <p:cNvPr id="6" name="Footer Placeholder 5">
            <a:extLst>
              <a:ext uri="{FF2B5EF4-FFF2-40B4-BE49-F238E27FC236}">
                <a16:creationId xmlns:a16="http://schemas.microsoft.com/office/drawing/2014/main" id="{32F40131-4CDA-03AA-7496-EAF31CF6F7A3}"/>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B2C2E72-7D9A-7D86-6C89-D15FCFC8167B}"/>
              </a:ext>
            </a:extLst>
          </p:cNvPr>
          <p:cNvSpPr>
            <a:spLocks noGrp="1"/>
          </p:cNvSpPr>
          <p:nvPr>
            <p:ph type="sldNum" sz="quarter" idx="12"/>
          </p:nvPr>
        </p:nvSpPr>
        <p:spPr/>
        <p:txBody>
          <a:bodyPr/>
          <a:lstStyle/>
          <a:p>
            <a:fld id="{6A9DA3E2-2E9B-5E49-BA74-C0B63CE02461}" type="slidenum">
              <a:rPr lang="en-US" smtClean="0"/>
              <a:t>‹#›</a:t>
            </a:fld>
            <a:endParaRPr lang="en-US"/>
          </a:p>
        </p:txBody>
      </p:sp>
    </p:spTree>
    <p:extLst>
      <p:ext uri="{BB962C8B-B14F-4D97-AF65-F5344CB8AC3E}">
        <p14:creationId xmlns:p14="http://schemas.microsoft.com/office/powerpoint/2010/main" val="276747789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F353F48-9686-C028-78A9-5E4C625133EE}"/>
              </a:ext>
            </a:extLst>
          </p:cNvPr>
          <p:cNvSpPr>
            <a:spLocks noGrp="1"/>
          </p:cNvSpPr>
          <p:nvPr>
            <p:ph type="title"/>
          </p:nvPr>
        </p:nvSpPr>
        <p:spPr>
          <a:xfrm>
            <a:off x="839788" y="365125"/>
            <a:ext cx="10515600" cy="1325563"/>
          </a:xfrm>
        </p:spPr>
        <p:txBody>
          <a:bodyPr/>
          <a:lstStyle/>
          <a:p>
            <a:r>
              <a:rPr lang="en-GB"/>
              <a:t>Click to edit Master title style</a:t>
            </a:r>
            <a:endParaRPr lang="en-US"/>
          </a:p>
        </p:txBody>
      </p:sp>
      <p:sp>
        <p:nvSpPr>
          <p:cNvPr id="3" name="Text Placeholder 2">
            <a:extLst>
              <a:ext uri="{FF2B5EF4-FFF2-40B4-BE49-F238E27FC236}">
                <a16:creationId xmlns:a16="http://schemas.microsoft.com/office/drawing/2014/main" id="{A8222FE1-D410-5DB7-E034-09CA2C661B5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DDD7AAB6-5033-63B5-5B27-3459A873D545}"/>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5" name="Text Placeholder 4">
            <a:extLst>
              <a:ext uri="{FF2B5EF4-FFF2-40B4-BE49-F238E27FC236}">
                <a16:creationId xmlns:a16="http://schemas.microsoft.com/office/drawing/2014/main" id="{2336C9C4-6867-301C-062B-1ACE2D0B79E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00244C0E-71AE-1A37-8373-C771CA31A346}"/>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7" name="Date Placeholder 6">
            <a:extLst>
              <a:ext uri="{FF2B5EF4-FFF2-40B4-BE49-F238E27FC236}">
                <a16:creationId xmlns:a16="http://schemas.microsoft.com/office/drawing/2014/main" id="{8CA32199-911C-D771-79E2-0EB36CF14A98}"/>
              </a:ext>
            </a:extLst>
          </p:cNvPr>
          <p:cNvSpPr>
            <a:spLocks noGrp="1"/>
          </p:cNvSpPr>
          <p:nvPr>
            <p:ph type="dt" sz="half" idx="10"/>
          </p:nvPr>
        </p:nvSpPr>
        <p:spPr/>
        <p:txBody>
          <a:bodyPr/>
          <a:lstStyle/>
          <a:p>
            <a:fld id="{01174A84-40B8-BD4B-9B26-10E6C07DC1BC}" type="datetimeFigureOut">
              <a:rPr lang="en-US" smtClean="0"/>
              <a:t>9/2/24</a:t>
            </a:fld>
            <a:endParaRPr lang="en-US"/>
          </a:p>
        </p:txBody>
      </p:sp>
      <p:sp>
        <p:nvSpPr>
          <p:cNvPr id="8" name="Footer Placeholder 7">
            <a:extLst>
              <a:ext uri="{FF2B5EF4-FFF2-40B4-BE49-F238E27FC236}">
                <a16:creationId xmlns:a16="http://schemas.microsoft.com/office/drawing/2014/main" id="{B6DC14BF-AE1F-2969-F623-60B2A149323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873981EC-99AA-933B-9D15-579DB54B2C45}"/>
              </a:ext>
            </a:extLst>
          </p:cNvPr>
          <p:cNvSpPr>
            <a:spLocks noGrp="1"/>
          </p:cNvSpPr>
          <p:nvPr>
            <p:ph type="sldNum" sz="quarter" idx="12"/>
          </p:nvPr>
        </p:nvSpPr>
        <p:spPr/>
        <p:txBody>
          <a:bodyPr/>
          <a:lstStyle/>
          <a:p>
            <a:fld id="{6A9DA3E2-2E9B-5E49-BA74-C0B63CE02461}" type="slidenum">
              <a:rPr lang="en-US" smtClean="0"/>
              <a:t>‹#›</a:t>
            </a:fld>
            <a:endParaRPr lang="en-US"/>
          </a:p>
        </p:txBody>
      </p:sp>
    </p:spTree>
    <p:extLst>
      <p:ext uri="{BB962C8B-B14F-4D97-AF65-F5344CB8AC3E}">
        <p14:creationId xmlns:p14="http://schemas.microsoft.com/office/powerpoint/2010/main" val="651097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0E99864-C245-B769-CF32-42743685F36A}"/>
              </a:ext>
            </a:extLst>
          </p:cNvPr>
          <p:cNvSpPr>
            <a:spLocks noGrp="1"/>
          </p:cNvSpPr>
          <p:nvPr>
            <p:ph type="title"/>
          </p:nvPr>
        </p:nvSpPr>
        <p:spPr/>
        <p:txBody>
          <a:bodyPr/>
          <a:lstStyle/>
          <a:p>
            <a:r>
              <a:rPr lang="en-GB"/>
              <a:t>Click to edit Master title style</a:t>
            </a:r>
            <a:endParaRPr lang="en-US"/>
          </a:p>
        </p:txBody>
      </p:sp>
      <p:sp>
        <p:nvSpPr>
          <p:cNvPr id="3" name="Date Placeholder 2">
            <a:extLst>
              <a:ext uri="{FF2B5EF4-FFF2-40B4-BE49-F238E27FC236}">
                <a16:creationId xmlns:a16="http://schemas.microsoft.com/office/drawing/2014/main" id="{E587018D-C482-1FC4-370B-B8CFFF1C1714}"/>
              </a:ext>
            </a:extLst>
          </p:cNvPr>
          <p:cNvSpPr>
            <a:spLocks noGrp="1"/>
          </p:cNvSpPr>
          <p:nvPr>
            <p:ph type="dt" sz="half" idx="10"/>
          </p:nvPr>
        </p:nvSpPr>
        <p:spPr/>
        <p:txBody>
          <a:bodyPr/>
          <a:lstStyle/>
          <a:p>
            <a:fld id="{01174A84-40B8-BD4B-9B26-10E6C07DC1BC}" type="datetimeFigureOut">
              <a:rPr lang="en-US" smtClean="0"/>
              <a:t>9/2/24</a:t>
            </a:fld>
            <a:endParaRPr lang="en-US"/>
          </a:p>
        </p:txBody>
      </p:sp>
      <p:sp>
        <p:nvSpPr>
          <p:cNvPr id="4" name="Footer Placeholder 3">
            <a:extLst>
              <a:ext uri="{FF2B5EF4-FFF2-40B4-BE49-F238E27FC236}">
                <a16:creationId xmlns:a16="http://schemas.microsoft.com/office/drawing/2014/main" id="{F0778343-3B7D-685D-7E9A-A4B8D5368C86}"/>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55CC72FF-3454-9B5F-C319-4E9B948DA41B}"/>
              </a:ext>
            </a:extLst>
          </p:cNvPr>
          <p:cNvSpPr>
            <a:spLocks noGrp="1"/>
          </p:cNvSpPr>
          <p:nvPr>
            <p:ph type="sldNum" sz="quarter" idx="12"/>
          </p:nvPr>
        </p:nvSpPr>
        <p:spPr/>
        <p:txBody>
          <a:bodyPr/>
          <a:lstStyle/>
          <a:p>
            <a:fld id="{6A9DA3E2-2E9B-5E49-BA74-C0B63CE02461}" type="slidenum">
              <a:rPr lang="en-US" smtClean="0"/>
              <a:t>‹#›</a:t>
            </a:fld>
            <a:endParaRPr lang="en-US"/>
          </a:p>
        </p:txBody>
      </p:sp>
    </p:spTree>
    <p:extLst>
      <p:ext uri="{BB962C8B-B14F-4D97-AF65-F5344CB8AC3E}">
        <p14:creationId xmlns:p14="http://schemas.microsoft.com/office/powerpoint/2010/main" val="363561211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7B170AA-038F-7371-3C60-C94BA3CEFD7D}"/>
              </a:ext>
            </a:extLst>
          </p:cNvPr>
          <p:cNvSpPr>
            <a:spLocks noGrp="1"/>
          </p:cNvSpPr>
          <p:nvPr>
            <p:ph type="dt" sz="half" idx="10"/>
          </p:nvPr>
        </p:nvSpPr>
        <p:spPr/>
        <p:txBody>
          <a:bodyPr/>
          <a:lstStyle/>
          <a:p>
            <a:fld id="{01174A84-40B8-BD4B-9B26-10E6C07DC1BC}" type="datetimeFigureOut">
              <a:rPr lang="en-US" smtClean="0"/>
              <a:t>9/2/24</a:t>
            </a:fld>
            <a:endParaRPr lang="en-US"/>
          </a:p>
        </p:txBody>
      </p:sp>
      <p:sp>
        <p:nvSpPr>
          <p:cNvPr id="3" name="Footer Placeholder 2">
            <a:extLst>
              <a:ext uri="{FF2B5EF4-FFF2-40B4-BE49-F238E27FC236}">
                <a16:creationId xmlns:a16="http://schemas.microsoft.com/office/drawing/2014/main" id="{217C8234-6DF6-B8AD-B09B-DB7C65D0DD0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35BF7D3F-68D4-546A-1F3B-CC65BC86BCF7}"/>
              </a:ext>
            </a:extLst>
          </p:cNvPr>
          <p:cNvSpPr>
            <a:spLocks noGrp="1"/>
          </p:cNvSpPr>
          <p:nvPr>
            <p:ph type="sldNum" sz="quarter" idx="12"/>
          </p:nvPr>
        </p:nvSpPr>
        <p:spPr/>
        <p:txBody>
          <a:bodyPr/>
          <a:lstStyle/>
          <a:p>
            <a:fld id="{6A9DA3E2-2E9B-5E49-BA74-C0B63CE02461}" type="slidenum">
              <a:rPr lang="en-US" smtClean="0"/>
              <a:t>‹#›</a:t>
            </a:fld>
            <a:endParaRPr lang="en-US"/>
          </a:p>
        </p:txBody>
      </p:sp>
    </p:spTree>
    <p:extLst>
      <p:ext uri="{BB962C8B-B14F-4D97-AF65-F5344CB8AC3E}">
        <p14:creationId xmlns:p14="http://schemas.microsoft.com/office/powerpoint/2010/main" val="3870000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3D3E08-196B-F0E9-C2A4-7E6DF34F82E9}"/>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Content Placeholder 2">
            <a:extLst>
              <a:ext uri="{FF2B5EF4-FFF2-40B4-BE49-F238E27FC236}">
                <a16:creationId xmlns:a16="http://schemas.microsoft.com/office/drawing/2014/main" id="{E2F4E99E-A439-2384-2BBF-9070B640AFC5}"/>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Text Placeholder 3">
            <a:extLst>
              <a:ext uri="{FF2B5EF4-FFF2-40B4-BE49-F238E27FC236}">
                <a16:creationId xmlns:a16="http://schemas.microsoft.com/office/drawing/2014/main" id="{887F247F-730C-DFF6-8479-7E916FB1FD96}"/>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05692BBB-F6C7-7DD7-3930-65DD79D80617}"/>
              </a:ext>
            </a:extLst>
          </p:cNvPr>
          <p:cNvSpPr>
            <a:spLocks noGrp="1"/>
          </p:cNvSpPr>
          <p:nvPr>
            <p:ph type="dt" sz="half" idx="10"/>
          </p:nvPr>
        </p:nvSpPr>
        <p:spPr/>
        <p:txBody>
          <a:bodyPr/>
          <a:lstStyle/>
          <a:p>
            <a:fld id="{01174A84-40B8-BD4B-9B26-10E6C07DC1BC}" type="datetimeFigureOut">
              <a:rPr lang="en-US" smtClean="0"/>
              <a:t>9/2/24</a:t>
            </a:fld>
            <a:endParaRPr lang="en-US"/>
          </a:p>
        </p:txBody>
      </p:sp>
      <p:sp>
        <p:nvSpPr>
          <p:cNvPr id="6" name="Footer Placeholder 5">
            <a:extLst>
              <a:ext uri="{FF2B5EF4-FFF2-40B4-BE49-F238E27FC236}">
                <a16:creationId xmlns:a16="http://schemas.microsoft.com/office/drawing/2014/main" id="{81993D97-C368-9961-1BFC-6DB2A1F4E1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A9BA23E-68C2-FD7E-5FC3-591BBF120FA0}"/>
              </a:ext>
            </a:extLst>
          </p:cNvPr>
          <p:cNvSpPr>
            <a:spLocks noGrp="1"/>
          </p:cNvSpPr>
          <p:nvPr>
            <p:ph type="sldNum" sz="quarter" idx="12"/>
          </p:nvPr>
        </p:nvSpPr>
        <p:spPr/>
        <p:txBody>
          <a:bodyPr/>
          <a:lstStyle/>
          <a:p>
            <a:fld id="{6A9DA3E2-2E9B-5E49-BA74-C0B63CE02461}" type="slidenum">
              <a:rPr lang="en-US" smtClean="0"/>
              <a:t>‹#›</a:t>
            </a:fld>
            <a:endParaRPr lang="en-US"/>
          </a:p>
        </p:txBody>
      </p:sp>
    </p:spTree>
    <p:extLst>
      <p:ext uri="{BB962C8B-B14F-4D97-AF65-F5344CB8AC3E}">
        <p14:creationId xmlns:p14="http://schemas.microsoft.com/office/powerpoint/2010/main" val="42068465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27265-1AAA-31D1-BE7B-7E1EC1625B1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endParaRPr lang="en-US"/>
          </a:p>
        </p:txBody>
      </p:sp>
      <p:sp>
        <p:nvSpPr>
          <p:cNvPr id="3" name="Picture Placeholder 2">
            <a:extLst>
              <a:ext uri="{FF2B5EF4-FFF2-40B4-BE49-F238E27FC236}">
                <a16:creationId xmlns:a16="http://schemas.microsoft.com/office/drawing/2014/main" id="{1E13DC86-C4A5-29BE-678C-208DD3C726D6}"/>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2BC37397-A0FB-29D4-B439-9DB6AA633D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24833A28-4825-51A9-4E64-6B1A5ECD5EEB}"/>
              </a:ext>
            </a:extLst>
          </p:cNvPr>
          <p:cNvSpPr>
            <a:spLocks noGrp="1"/>
          </p:cNvSpPr>
          <p:nvPr>
            <p:ph type="dt" sz="half" idx="10"/>
          </p:nvPr>
        </p:nvSpPr>
        <p:spPr/>
        <p:txBody>
          <a:bodyPr/>
          <a:lstStyle/>
          <a:p>
            <a:fld id="{01174A84-40B8-BD4B-9B26-10E6C07DC1BC}" type="datetimeFigureOut">
              <a:rPr lang="en-US" smtClean="0"/>
              <a:t>9/2/24</a:t>
            </a:fld>
            <a:endParaRPr lang="en-US"/>
          </a:p>
        </p:txBody>
      </p:sp>
      <p:sp>
        <p:nvSpPr>
          <p:cNvPr id="6" name="Footer Placeholder 5">
            <a:extLst>
              <a:ext uri="{FF2B5EF4-FFF2-40B4-BE49-F238E27FC236}">
                <a16:creationId xmlns:a16="http://schemas.microsoft.com/office/drawing/2014/main" id="{09B696EC-1510-D67B-A6D6-8FF4E1405A9B}"/>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F7D4F39A-0F1E-5211-F6D9-E7BB1DAEBEDF}"/>
              </a:ext>
            </a:extLst>
          </p:cNvPr>
          <p:cNvSpPr>
            <a:spLocks noGrp="1"/>
          </p:cNvSpPr>
          <p:nvPr>
            <p:ph type="sldNum" sz="quarter" idx="12"/>
          </p:nvPr>
        </p:nvSpPr>
        <p:spPr/>
        <p:txBody>
          <a:bodyPr/>
          <a:lstStyle/>
          <a:p>
            <a:fld id="{6A9DA3E2-2E9B-5E49-BA74-C0B63CE02461}" type="slidenum">
              <a:rPr lang="en-US" smtClean="0"/>
              <a:t>‹#›</a:t>
            </a:fld>
            <a:endParaRPr lang="en-US"/>
          </a:p>
        </p:txBody>
      </p:sp>
    </p:spTree>
    <p:extLst>
      <p:ext uri="{BB962C8B-B14F-4D97-AF65-F5344CB8AC3E}">
        <p14:creationId xmlns:p14="http://schemas.microsoft.com/office/powerpoint/2010/main" val="103491808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7D660A9D-76C7-934F-C61A-A829F7F7C91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endParaRPr lang="en-US"/>
          </a:p>
        </p:txBody>
      </p:sp>
      <p:sp>
        <p:nvSpPr>
          <p:cNvPr id="3" name="Text Placeholder 2">
            <a:extLst>
              <a:ext uri="{FF2B5EF4-FFF2-40B4-BE49-F238E27FC236}">
                <a16:creationId xmlns:a16="http://schemas.microsoft.com/office/drawing/2014/main" id="{68562280-8498-5E7E-9737-08B66229A1C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endParaRPr lang="en-US"/>
          </a:p>
        </p:txBody>
      </p:sp>
      <p:sp>
        <p:nvSpPr>
          <p:cNvPr id="4" name="Date Placeholder 3">
            <a:extLst>
              <a:ext uri="{FF2B5EF4-FFF2-40B4-BE49-F238E27FC236}">
                <a16:creationId xmlns:a16="http://schemas.microsoft.com/office/drawing/2014/main" id="{6789BA98-EBE2-8570-B10A-1294937F4EB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01174A84-40B8-BD4B-9B26-10E6C07DC1BC}" type="datetimeFigureOut">
              <a:rPr lang="en-US" smtClean="0"/>
              <a:t>9/2/24</a:t>
            </a:fld>
            <a:endParaRPr lang="en-US"/>
          </a:p>
        </p:txBody>
      </p:sp>
      <p:sp>
        <p:nvSpPr>
          <p:cNvPr id="5" name="Footer Placeholder 4">
            <a:extLst>
              <a:ext uri="{FF2B5EF4-FFF2-40B4-BE49-F238E27FC236}">
                <a16:creationId xmlns:a16="http://schemas.microsoft.com/office/drawing/2014/main" id="{26879B79-9C6F-B498-4177-9879F51AFF6F}"/>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F8DB243D-4017-65B4-E0A7-A0A78CE0D0F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6A9DA3E2-2E9B-5E49-BA74-C0B63CE02461}" type="slidenum">
              <a:rPr lang="en-US" smtClean="0"/>
              <a:t>‹#›</a:t>
            </a:fld>
            <a:endParaRPr lang="en-US"/>
          </a:p>
        </p:txBody>
      </p:sp>
    </p:spTree>
    <p:extLst>
      <p:ext uri="{BB962C8B-B14F-4D97-AF65-F5344CB8AC3E}">
        <p14:creationId xmlns:p14="http://schemas.microsoft.com/office/powerpoint/2010/main" val="101443863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hyperlink" Target="https://archive.ics.uci.edu/dataset/102/thyroid+disease" TargetMode="External"/><Relationship Id="rId2" Type="http://schemas.openxmlformats.org/officeDocument/2006/relationships/hyperlink" Target="https://firebase.google.com/docs" TargetMode="External"/><Relationship Id="rId1" Type="http://schemas.openxmlformats.org/officeDocument/2006/relationships/slideLayout" Target="../slideLayouts/slideLayout12.xml"/><Relationship Id="rId5" Type="http://schemas.openxmlformats.org/officeDocument/2006/relationships/image" Target="../media/image1.png"/><Relationship Id="rId4" Type="http://schemas.openxmlformats.org/officeDocument/2006/relationships/hyperlink" Target="https://bmcbioinformatics.biomedcentral.com/articles/10.1186/s12859-022-04602-4"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1.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png"/><Relationship Id="rId1" Type="http://schemas.openxmlformats.org/officeDocument/2006/relationships/slideLayout" Target="../slideLayouts/slideLayout1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showMasterSp="0">
  <p:cSld>
    <p:bg>
      <p:bgPr>
        <a:solidFill>
          <a:srgbClr val="003366">
            <a:alpha val="27059"/>
          </a:srgb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701E3839-C5F4-F8C9-EBD3-98567D454DC0}"/>
              </a:ext>
            </a:extLst>
          </p:cNvPr>
          <p:cNvSpPr/>
          <p:nvPr/>
        </p:nvSpPr>
        <p:spPr>
          <a:xfrm>
            <a:off x="180004" y="1127783"/>
            <a:ext cx="6729951" cy="5470815"/>
          </a:xfrm>
          <a:prstGeom prst="rect">
            <a:avLst/>
          </a:prstGeom>
          <a:solidFill>
            <a:schemeClr val="bg1">
              <a:lumMod val="85000"/>
              <a:alpha val="39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E28FD447-58C0-5A84-B98A-494FA0A01AC8}"/>
              </a:ext>
            </a:extLst>
          </p:cNvPr>
          <p:cNvSpPr/>
          <p:nvPr/>
        </p:nvSpPr>
        <p:spPr>
          <a:xfrm>
            <a:off x="0" y="0"/>
            <a:ext cx="12192000" cy="935145"/>
          </a:xfrm>
          <a:prstGeom prst="rect">
            <a:avLst/>
          </a:prstGeom>
          <a:gradFill>
            <a:gsLst>
              <a:gs pos="0">
                <a:schemeClr val="bg1">
                  <a:lumMod val="85000"/>
                </a:schemeClr>
              </a:gs>
              <a:gs pos="50000">
                <a:schemeClr val="accent1">
                  <a:lumMod val="105000"/>
                  <a:satMod val="103000"/>
                  <a:tint val="73000"/>
                </a:schemeClr>
              </a:gs>
              <a:gs pos="100000">
                <a:schemeClr val="accent1">
                  <a:lumMod val="105000"/>
                  <a:satMod val="109000"/>
                  <a:tint val="81000"/>
                </a:schemeClr>
              </a:gs>
            </a:gsLst>
            <a:path path="rect">
              <a:fillToRect l="100000" t="100000"/>
            </a:path>
          </a:gra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C714FFAA-52D2-8ED2-995B-9484ECE94BEB}"/>
              </a:ext>
            </a:extLst>
          </p:cNvPr>
          <p:cNvSpPr>
            <a:spLocks noGrp="1"/>
          </p:cNvSpPr>
          <p:nvPr>
            <p:ph type="ctrTitle"/>
          </p:nvPr>
        </p:nvSpPr>
        <p:spPr>
          <a:xfrm rot="10800000" flipV="1">
            <a:off x="3136075" y="164389"/>
            <a:ext cx="5919850" cy="563199"/>
          </a:xfrm>
        </p:spPr>
        <p:txBody>
          <a:bodyPr>
            <a:noAutofit/>
          </a:bodyPr>
          <a:lstStyle/>
          <a:p>
            <a:r>
              <a:rPr lang="en-IN" sz="2800" b="1" i="0" u="none" strike="noStrike" dirty="0">
                <a:solidFill>
                  <a:srgbClr val="003366"/>
                </a:solidFill>
                <a:effectLst/>
              </a:rPr>
              <a:t>SMART INDIA HACKATHON 2024</a:t>
            </a:r>
            <a:endParaRPr lang="en-US" dirty="0">
              <a:solidFill>
                <a:srgbClr val="003366"/>
              </a:solidFill>
            </a:endParaRPr>
          </a:p>
        </p:txBody>
      </p:sp>
      <p:sp>
        <p:nvSpPr>
          <p:cNvPr id="3" name="Subtitle 2">
            <a:extLst>
              <a:ext uri="{FF2B5EF4-FFF2-40B4-BE49-F238E27FC236}">
                <a16:creationId xmlns:a16="http://schemas.microsoft.com/office/drawing/2014/main" id="{3DFCF230-DDCF-721A-1420-8A6DED0BDD15}"/>
              </a:ext>
            </a:extLst>
          </p:cNvPr>
          <p:cNvSpPr>
            <a:spLocks noGrp="1"/>
          </p:cNvSpPr>
          <p:nvPr>
            <p:ph type="subTitle" idx="1"/>
          </p:nvPr>
        </p:nvSpPr>
        <p:spPr>
          <a:xfrm>
            <a:off x="170748" y="1127784"/>
            <a:ext cx="6739208" cy="5470814"/>
          </a:xfrm>
        </p:spPr>
        <p:txBody>
          <a:bodyPr>
            <a:normAutofit fontScale="92500" lnSpcReduction="10000"/>
          </a:bodyPr>
          <a:lstStyle/>
          <a:p>
            <a:pPr algn="l" rtl="0" fontAlgn="base">
              <a:lnSpc>
                <a:spcPct val="150000"/>
              </a:lnSpc>
              <a:spcBef>
                <a:spcPts val="0"/>
              </a:spcBef>
              <a:spcAft>
                <a:spcPts val="0"/>
              </a:spcAft>
            </a:pPr>
            <a:endParaRPr lang="en-IN" sz="1600" b="1" i="0" u="none" strike="noStrike" dirty="0">
              <a:solidFill>
                <a:schemeClr val="tx2">
                  <a:lumMod val="90000"/>
                  <a:lumOff val="10000"/>
                </a:schemeClr>
              </a:solidFill>
              <a:effectLst/>
              <a:latin typeface="Baghdad" pitchFamily="2" charset="-78"/>
              <a:cs typeface="Baghdad" pitchFamily="2" charset="-78"/>
            </a:endParaRPr>
          </a:p>
          <a:p>
            <a:pPr algn="l" rtl="0" fontAlgn="base">
              <a:lnSpc>
                <a:spcPct val="150000"/>
              </a:lnSpc>
              <a:spcBef>
                <a:spcPts val="0"/>
              </a:spcBef>
              <a:spcAft>
                <a:spcPts val="0"/>
              </a:spcAft>
            </a:pPr>
            <a:r>
              <a:rPr lang="en-IN" sz="1700" b="1" i="0" u="none" strike="noStrike" dirty="0">
                <a:solidFill>
                  <a:schemeClr val="tx2">
                    <a:lumMod val="90000"/>
                    <a:lumOff val="10000"/>
                  </a:schemeClr>
                </a:solidFill>
                <a:effectLst/>
                <a:latin typeface="Baghdad" pitchFamily="2" charset="-78"/>
                <a:cs typeface="Baghdad" pitchFamily="2" charset="-78"/>
              </a:rPr>
              <a:t>PROBLEM STATEMENT TITLE </a:t>
            </a:r>
          </a:p>
          <a:p>
            <a:pPr algn="l" rtl="0" fontAlgn="base">
              <a:lnSpc>
                <a:spcPct val="150000"/>
              </a:lnSpc>
              <a:spcBef>
                <a:spcPts val="0"/>
              </a:spcBef>
              <a:spcAft>
                <a:spcPts val="0"/>
              </a:spcAft>
            </a:pPr>
            <a:r>
              <a:rPr lang="en-IN" sz="1700" b="0" i="0" u="none" strike="noStrike" dirty="0">
                <a:solidFill>
                  <a:srgbClr val="000000"/>
                </a:solidFill>
                <a:effectLst/>
                <a:latin typeface="Baghdad" pitchFamily="2" charset="-78"/>
                <a:cs typeface="Baghdad" pitchFamily="2" charset="-78"/>
              </a:rPr>
              <a:t>AI-Enhanced Healthcare Diagnostics and Management System inspired by ZK Medical Billing Platform</a:t>
            </a:r>
          </a:p>
          <a:p>
            <a:pPr algn="l" rtl="0" fontAlgn="base">
              <a:lnSpc>
                <a:spcPct val="150000"/>
              </a:lnSpc>
              <a:spcBef>
                <a:spcPts val="0"/>
              </a:spcBef>
              <a:spcAft>
                <a:spcPts val="0"/>
              </a:spcAft>
            </a:pPr>
            <a:endParaRPr lang="en-IN" sz="1700" dirty="0">
              <a:solidFill>
                <a:srgbClr val="000000"/>
              </a:solidFill>
              <a:latin typeface="Baghdad" pitchFamily="2" charset="-78"/>
              <a:cs typeface="Baghdad" pitchFamily="2" charset="-78"/>
            </a:endParaRPr>
          </a:p>
          <a:p>
            <a:pPr algn="l" rtl="0" fontAlgn="base">
              <a:lnSpc>
                <a:spcPct val="150000"/>
              </a:lnSpc>
              <a:spcBef>
                <a:spcPts val="0"/>
              </a:spcBef>
              <a:spcAft>
                <a:spcPts val="0"/>
              </a:spcAft>
            </a:pPr>
            <a:r>
              <a:rPr lang="en-IN" sz="1700" b="1" i="0" u="none" strike="noStrike" dirty="0">
                <a:solidFill>
                  <a:schemeClr val="tx2">
                    <a:lumMod val="90000"/>
                    <a:lumOff val="10000"/>
                  </a:schemeClr>
                </a:solidFill>
                <a:effectLst/>
                <a:latin typeface="Baghdad" pitchFamily="2" charset="-78"/>
                <a:cs typeface="Baghdad" pitchFamily="2" charset="-78"/>
              </a:rPr>
              <a:t>PROBLEM OBJECTIVE </a:t>
            </a:r>
          </a:p>
          <a:p>
            <a:pPr algn="l" rtl="0" fontAlgn="base">
              <a:lnSpc>
                <a:spcPct val="150000"/>
              </a:lnSpc>
              <a:spcBef>
                <a:spcPts val="0"/>
              </a:spcBef>
              <a:spcAft>
                <a:spcPts val="0"/>
              </a:spcAft>
            </a:pPr>
            <a:r>
              <a:rPr lang="en-IN" sz="1700" b="0" i="0" u="none" strike="noStrike" dirty="0">
                <a:solidFill>
                  <a:srgbClr val="000000"/>
                </a:solidFill>
                <a:effectLst/>
                <a:latin typeface="Baghdad" pitchFamily="2" charset="-78"/>
                <a:cs typeface="Baghdad" pitchFamily="2" charset="-78"/>
              </a:rPr>
              <a:t>Create an advanced healthcare diagnostics and management system using AI/ML technologies, inspired by ZK Medical Billing Platform </a:t>
            </a:r>
            <a:r>
              <a:rPr lang="en-IN" sz="1700" b="0" i="0" u="none" strike="noStrike" dirty="0" err="1">
                <a:solidFill>
                  <a:srgbClr val="000000"/>
                </a:solidFill>
                <a:effectLst/>
                <a:latin typeface="Baghdad" pitchFamily="2" charset="-78"/>
                <a:cs typeface="Baghdad" pitchFamily="2" charset="-78"/>
              </a:rPr>
              <a:t>platform:https</a:t>
            </a:r>
            <a:r>
              <a:rPr lang="en-IN" sz="1700" b="0" i="0" u="none" strike="noStrike" dirty="0">
                <a:solidFill>
                  <a:srgbClr val="000000"/>
                </a:solidFill>
                <a:effectLst/>
                <a:latin typeface="Baghdad" pitchFamily="2" charset="-78"/>
                <a:cs typeface="Baghdad" pitchFamily="2" charset="-78"/>
              </a:rPr>
              <a:t>://</a:t>
            </a:r>
            <a:r>
              <a:rPr lang="en-IN" sz="1700" b="0" i="0" u="none" strike="noStrike" dirty="0" err="1">
                <a:solidFill>
                  <a:srgbClr val="000000"/>
                </a:solidFill>
                <a:effectLst/>
                <a:latin typeface="Baghdad" pitchFamily="2" charset="-78"/>
                <a:cs typeface="Baghdad" pitchFamily="2" charset="-78"/>
              </a:rPr>
              <a:t>github.com</a:t>
            </a:r>
            <a:r>
              <a:rPr lang="en-IN" sz="1700" b="0" i="0" u="none" strike="noStrike" dirty="0">
                <a:solidFill>
                  <a:srgbClr val="000000"/>
                </a:solidFill>
                <a:effectLst/>
                <a:latin typeface="Baghdad" pitchFamily="2" charset="-78"/>
                <a:cs typeface="Baghdad" pitchFamily="2" charset="-78"/>
              </a:rPr>
              <a:t>/</a:t>
            </a:r>
            <a:r>
              <a:rPr lang="en-IN" sz="1700" b="0" i="0" u="none" strike="noStrike" dirty="0" err="1">
                <a:solidFill>
                  <a:srgbClr val="000000"/>
                </a:solidFill>
                <a:effectLst/>
                <a:latin typeface="Baghdad" pitchFamily="2" charset="-78"/>
                <a:cs typeface="Baghdad" pitchFamily="2" charset="-78"/>
              </a:rPr>
              <a:t>seetadev</a:t>
            </a:r>
            <a:r>
              <a:rPr lang="en-IN" sz="1700" b="0" i="0" u="none" strike="noStrike" dirty="0">
                <a:solidFill>
                  <a:srgbClr val="000000"/>
                </a:solidFill>
                <a:effectLst/>
                <a:latin typeface="Baghdad" pitchFamily="2" charset="-78"/>
                <a:cs typeface="Baghdad" pitchFamily="2" charset="-78"/>
              </a:rPr>
              <a:t>/</a:t>
            </a:r>
            <a:r>
              <a:rPr lang="en-IN" sz="1700" b="0" i="0" u="none" strike="noStrike" dirty="0" err="1">
                <a:solidFill>
                  <a:srgbClr val="000000"/>
                </a:solidFill>
                <a:effectLst/>
                <a:latin typeface="Baghdad" pitchFamily="2" charset="-78"/>
                <a:cs typeface="Baghdad" pitchFamily="2" charset="-78"/>
              </a:rPr>
              <a:t>ZKMedical</a:t>
            </a:r>
            <a:r>
              <a:rPr lang="en-IN" sz="1700" b="0" i="0" u="none" strike="noStrike" dirty="0">
                <a:solidFill>
                  <a:srgbClr val="000000"/>
                </a:solidFill>
                <a:effectLst/>
                <a:latin typeface="Baghdad" pitchFamily="2" charset="-78"/>
                <a:cs typeface="Baghdad" pitchFamily="2" charset="-78"/>
              </a:rPr>
              <a:t>-Billing/issues/1. The goal is to enhance medical diagnostics, patient management, and treatment planning through intelligent data analysis and automation.</a:t>
            </a:r>
          </a:p>
          <a:p>
            <a:pPr algn="l" rtl="0" fontAlgn="base">
              <a:lnSpc>
                <a:spcPct val="150000"/>
              </a:lnSpc>
              <a:spcBef>
                <a:spcPts val="0"/>
              </a:spcBef>
              <a:spcAft>
                <a:spcPts val="0"/>
              </a:spcAft>
            </a:pPr>
            <a:endParaRPr lang="en-IN" sz="1700" b="1" i="0" u="none" strike="noStrike" dirty="0">
              <a:solidFill>
                <a:schemeClr val="tx2">
                  <a:lumMod val="90000"/>
                  <a:lumOff val="10000"/>
                </a:schemeClr>
              </a:solidFill>
              <a:effectLst/>
              <a:latin typeface="Baghdad" pitchFamily="2" charset="-78"/>
              <a:cs typeface="Baghdad" pitchFamily="2" charset="-78"/>
            </a:endParaRPr>
          </a:p>
          <a:p>
            <a:pPr algn="l" rtl="0" fontAlgn="base">
              <a:lnSpc>
                <a:spcPct val="150000"/>
              </a:lnSpc>
              <a:spcBef>
                <a:spcPts val="0"/>
              </a:spcBef>
              <a:spcAft>
                <a:spcPts val="0"/>
              </a:spcAft>
            </a:pPr>
            <a:r>
              <a:rPr lang="en-IN" sz="1700" b="1" i="0" u="none" strike="noStrike" dirty="0">
                <a:solidFill>
                  <a:schemeClr val="tx2">
                    <a:lumMod val="90000"/>
                    <a:lumOff val="10000"/>
                  </a:schemeClr>
                </a:solidFill>
                <a:effectLst/>
                <a:latin typeface="Baghdad" pitchFamily="2" charset="-78"/>
                <a:cs typeface="Baghdad" pitchFamily="2" charset="-78"/>
              </a:rPr>
              <a:t>PS CATEGORY  : </a:t>
            </a:r>
            <a:r>
              <a:rPr lang="en-IN" sz="1700" i="0" u="none" strike="noStrike" dirty="0">
                <a:effectLst/>
                <a:latin typeface="Baghdad" pitchFamily="2" charset="-78"/>
                <a:cs typeface="Baghdad" pitchFamily="2" charset="-78"/>
              </a:rPr>
              <a:t>software </a:t>
            </a:r>
            <a:endParaRPr lang="en-IN" sz="1700" b="1" i="0" u="none" strike="noStrike" dirty="0">
              <a:solidFill>
                <a:schemeClr val="tx2">
                  <a:lumMod val="90000"/>
                  <a:lumOff val="10000"/>
                </a:schemeClr>
              </a:solidFill>
              <a:effectLst/>
              <a:latin typeface="Baghdad" pitchFamily="2" charset="-78"/>
              <a:cs typeface="Baghdad" pitchFamily="2" charset="-78"/>
            </a:endParaRPr>
          </a:p>
          <a:p>
            <a:pPr algn="l" rtl="0" fontAlgn="base">
              <a:lnSpc>
                <a:spcPct val="150000"/>
              </a:lnSpc>
              <a:spcBef>
                <a:spcPts val="0"/>
              </a:spcBef>
              <a:spcAft>
                <a:spcPts val="0"/>
              </a:spcAft>
            </a:pPr>
            <a:endParaRPr lang="en-IN" sz="1700" b="1" i="0" u="none" strike="noStrike" dirty="0">
              <a:solidFill>
                <a:schemeClr val="tx2">
                  <a:lumMod val="90000"/>
                  <a:lumOff val="10000"/>
                </a:schemeClr>
              </a:solidFill>
              <a:effectLst/>
              <a:latin typeface="Baghdad" pitchFamily="2" charset="-78"/>
              <a:cs typeface="Baghdad" pitchFamily="2" charset="-78"/>
            </a:endParaRPr>
          </a:p>
          <a:p>
            <a:pPr algn="l" rtl="0" fontAlgn="base">
              <a:lnSpc>
                <a:spcPct val="150000"/>
              </a:lnSpc>
              <a:spcBef>
                <a:spcPts val="0"/>
              </a:spcBef>
              <a:spcAft>
                <a:spcPts val="0"/>
              </a:spcAft>
            </a:pPr>
            <a:r>
              <a:rPr lang="en-IN" sz="1700" b="1" i="0" u="none" strike="noStrike" dirty="0">
                <a:solidFill>
                  <a:schemeClr val="tx2">
                    <a:lumMod val="90000"/>
                    <a:lumOff val="10000"/>
                  </a:schemeClr>
                </a:solidFill>
                <a:effectLst/>
                <a:latin typeface="Baghdad" pitchFamily="2" charset="-78"/>
                <a:cs typeface="Baghdad" pitchFamily="2" charset="-78"/>
              </a:rPr>
              <a:t>TEAM NAME : </a:t>
            </a:r>
            <a:r>
              <a:rPr lang="en-IN" sz="1700" b="1" i="0" u="none" strike="noStrike" dirty="0">
                <a:solidFill>
                  <a:schemeClr val="tx2"/>
                </a:solidFill>
                <a:effectLst/>
                <a:latin typeface="Baghdad" pitchFamily="2" charset="-78"/>
                <a:cs typeface="Baghdad" pitchFamily="2" charset="-78"/>
              </a:rPr>
              <a:t>SHIELD</a:t>
            </a:r>
          </a:p>
        </p:txBody>
      </p:sp>
      <p:pic>
        <p:nvPicPr>
          <p:cNvPr id="6" name="Picture 2" descr="Smart India Hackathon">
            <a:extLst>
              <a:ext uri="{FF2B5EF4-FFF2-40B4-BE49-F238E27FC236}">
                <a16:creationId xmlns:a16="http://schemas.microsoft.com/office/drawing/2014/main" id="{7817DA59-9A0A-2513-AA38-F259B9F3C0B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003" y="93648"/>
            <a:ext cx="1568119" cy="747847"/>
          </a:xfrm>
          <a:prstGeom prst="rect">
            <a:avLst/>
          </a:prstGeom>
          <a:noFill/>
          <a:extLst>
            <a:ext uri="{909E8E84-426E-40DD-AFC4-6F175D3DCCD1}">
              <a14:hiddenFill xmlns:a14="http://schemas.microsoft.com/office/drawing/2010/main">
                <a:solidFill>
                  <a:srgbClr val="FFFFFF"/>
                </a:solidFill>
              </a14:hiddenFill>
            </a:ext>
          </a:extLst>
        </p:spPr>
      </p:pic>
      <p:pic>
        <p:nvPicPr>
          <p:cNvPr id="1026" name="Picture 2" descr="AI Chatbots Can Diagnose Medical Conditions at Home. How Good Are They? |  Scientific American">
            <a:extLst>
              <a:ext uri="{FF2B5EF4-FFF2-40B4-BE49-F238E27FC236}">
                <a16:creationId xmlns:a16="http://schemas.microsoft.com/office/drawing/2014/main" id="{C506781B-0BEA-3A23-0B8B-6FCEA0C04D6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56173" y="1127783"/>
            <a:ext cx="4865080" cy="2825852"/>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descr="AI in healthcare: A double-edged sword? Study reveals impact on diagnostic  accuracy">
            <a:extLst>
              <a:ext uri="{FF2B5EF4-FFF2-40B4-BE49-F238E27FC236}">
                <a16:creationId xmlns:a16="http://schemas.microsoft.com/office/drawing/2014/main" id="{8776F2FD-FD5C-89F9-BA65-9F3B224F93E0}"/>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156173" y="4071037"/>
            <a:ext cx="4865080" cy="252756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89275567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003366">
            <a:alpha val="27000"/>
          </a:srgb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5A829A-F6BA-BB0E-FD77-FB810E1B4DBB}"/>
              </a:ext>
            </a:extLst>
          </p:cNvPr>
          <p:cNvSpPr/>
          <p:nvPr/>
        </p:nvSpPr>
        <p:spPr>
          <a:xfrm>
            <a:off x="180000" y="1985963"/>
            <a:ext cx="11832000" cy="4650659"/>
          </a:xfrm>
          <a:prstGeom prst="rect">
            <a:avLst/>
          </a:prstGeom>
          <a:solidFill>
            <a:schemeClr val="bg1">
              <a:lumMod val="85000"/>
              <a:alpha val="38839"/>
            </a:schemeClr>
          </a:solidFill>
          <a:ln>
            <a:noFill/>
          </a:ln>
          <a:effectLst/>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8" name="Rectangle 7">
            <a:extLst>
              <a:ext uri="{FF2B5EF4-FFF2-40B4-BE49-F238E27FC236}">
                <a16:creationId xmlns:a16="http://schemas.microsoft.com/office/drawing/2014/main" id="{5BFAC87B-29E8-D5B6-01F6-249FF3AB8A22}"/>
              </a:ext>
            </a:extLst>
          </p:cNvPr>
          <p:cNvSpPr/>
          <p:nvPr/>
        </p:nvSpPr>
        <p:spPr>
          <a:xfrm>
            <a:off x="179999" y="1190290"/>
            <a:ext cx="11832000" cy="518426"/>
          </a:xfrm>
          <a:prstGeom prst="rect">
            <a:avLst/>
          </a:prstGeom>
          <a:solidFill>
            <a:schemeClr val="bg1">
              <a:lumMod val="85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FE4A36-B431-CC13-CBE6-BE719E0C2772}"/>
              </a:ext>
            </a:extLst>
          </p:cNvPr>
          <p:cNvSpPr>
            <a:spLocks noGrp="1"/>
          </p:cNvSpPr>
          <p:nvPr>
            <p:ph type="title"/>
          </p:nvPr>
        </p:nvSpPr>
        <p:spPr>
          <a:xfrm>
            <a:off x="1956352" y="221378"/>
            <a:ext cx="8279296" cy="483013"/>
          </a:xfrm>
        </p:spPr>
        <p:txBody>
          <a:bodyPr>
            <a:normAutofit fontScale="90000"/>
          </a:bodyPr>
          <a:lstStyle/>
          <a:p>
            <a:br>
              <a:rPr lang="en-IN" sz="2000" b="1" dirty="0">
                <a:solidFill>
                  <a:schemeClr val="accent1"/>
                </a:solidFill>
                <a:latin typeface=""/>
              </a:rPr>
            </a:br>
            <a:r>
              <a:rPr lang="en-IN" sz="2000" b="1" dirty="0">
                <a:solidFill>
                  <a:schemeClr val="accent1"/>
                </a:solidFill>
                <a:latin typeface=""/>
              </a:rPr>
              <a:t>GEOLOCATION-BASED ATTENDANCE TRACKING MOBILE APPLICATION</a:t>
            </a:r>
            <a:br>
              <a:rPr lang="en-US" sz="2000" dirty="0"/>
            </a:br>
            <a:endParaRPr lang="en-US" sz="2000" dirty="0"/>
          </a:p>
        </p:txBody>
      </p:sp>
      <p:sp>
        <p:nvSpPr>
          <p:cNvPr id="3" name="Text Placeholder 2">
            <a:extLst>
              <a:ext uri="{FF2B5EF4-FFF2-40B4-BE49-F238E27FC236}">
                <a16:creationId xmlns:a16="http://schemas.microsoft.com/office/drawing/2014/main" id="{DF60F89F-75B5-0DDC-EAE2-AAFF83121408}"/>
              </a:ext>
            </a:extLst>
          </p:cNvPr>
          <p:cNvSpPr>
            <a:spLocks noGrp="1"/>
          </p:cNvSpPr>
          <p:nvPr>
            <p:ph type="body" idx="1"/>
          </p:nvPr>
        </p:nvSpPr>
        <p:spPr>
          <a:xfrm>
            <a:off x="838200" y="2351314"/>
            <a:ext cx="10515600" cy="3825649"/>
          </a:xfrm>
        </p:spPr>
        <p:txBody>
          <a:bodyPr/>
          <a:lstStyle/>
          <a:p>
            <a:pPr marL="0" indent="0">
              <a:buNone/>
            </a:pPr>
            <a:r>
              <a:rPr lang="en-US" sz="1400" dirty="0">
                <a:latin typeface="Baghdad" pitchFamily="2" charset="-78"/>
                <a:cs typeface="Baghdad" pitchFamily="2" charset="-78"/>
                <a:hlinkClick r:id="rId2"/>
              </a:rPr>
              <a:t>https://firebase.google.com/docs</a:t>
            </a:r>
            <a:endParaRPr lang="en-US" sz="1400" dirty="0">
              <a:latin typeface="Baghdad" pitchFamily="2" charset="-78"/>
              <a:cs typeface="Baghdad" pitchFamily="2" charset="-78"/>
            </a:endParaRPr>
          </a:p>
          <a:p>
            <a:pPr marL="0" indent="0">
              <a:buNone/>
            </a:pPr>
            <a:endParaRPr lang="en-US" sz="1400" dirty="0">
              <a:latin typeface="Baghdad" pitchFamily="2" charset="-78"/>
              <a:cs typeface="Baghdad" pitchFamily="2" charset="-78"/>
              <a:hlinkClick r:id="rId3"/>
            </a:endParaRPr>
          </a:p>
          <a:p>
            <a:pPr marL="0" indent="0">
              <a:buNone/>
            </a:pPr>
            <a:r>
              <a:rPr lang="en-US" sz="1400" dirty="0">
                <a:latin typeface="Baghdad" pitchFamily="2" charset="-78"/>
                <a:cs typeface="Baghdad" pitchFamily="2" charset="-78"/>
                <a:hlinkClick r:id="rId3"/>
              </a:rPr>
              <a:t>https://archive.ics.uci.edu/dataset/102/thyroid+disease</a:t>
            </a:r>
            <a:endParaRPr lang="en-US" sz="1400" dirty="0">
              <a:latin typeface="Baghdad" pitchFamily="2" charset="-78"/>
              <a:cs typeface="Baghdad" pitchFamily="2" charset="-78"/>
            </a:endParaRPr>
          </a:p>
          <a:p>
            <a:pPr marL="0" indent="0">
              <a:buNone/>
            </a:pPr>
            <a:endParaRPr lang="en-US" sz="1400" dirty="0">
              <a:latin typeface="Baghdad" pitchFamily="2" charset="-78"/>
              <a:cs typeface="Baghdad" pitchFamily="2" charset="-78"/>
              <a:hlinkClick r:id="rId4"/>
            </a:endParaRPr>
          </a:p>
          <a:p>
            <a:pPr marL="0" indent="0">
              <a:buNone/>
            </a:pPr>
            <a:r>
              <a:rPr lang="en-US" sz="1400" dirty="0">
                <a:latin typeface="Baghdad" pitchFamily="2" charset="-78"/>
                <a:cs typeface="Baghdad" pitchFamily="2" charset="-78"/>
                <a:hlinkClick r:id="rId4"/>
              </a:rPr>
              <a:t>https://bmcbioinformatics.biomedcentral.com/articles/10.1186/s12859-022-04602-4</a:t>
            </a:r>
            <a:endParaRPr lang="en-US" sz="1400" dirty="0">
              <a:latin typeface="Baghdad" pitchFamily="2" charset="-78"/>
              <a:cs typeface="Baghdad" pitchFamily="2" charset="-78"/>
            </a:endParaRPr>
          </a:p>
          <a:p>
            <a:pPr marL="0" indent="0">
              <a:buNone/>
            </a:pPr>
            <a:endParaRPr lang="en-US" dirty="0"/>
          </a:p>
          <a:p>
            <a:pPr marL="0" indent="0">
              <a:buNone/>
            </a:pPr>
            <a:endParaRPr lang="en-US" dirty="0"/>
          </a:p>
        </p:txBody>
      </p:sp>
      <p:sp>
        <p:nvSpPr>
          <p:cNvPr id="5" name="Rectangle 4">
            <a:extLst>
              <a:ext uri="{FF2B5EF4-FFF2-40B4-BE49-F238E27FC236}">
                <a16:creationId xmlns:a16="http://schemas.microsoft.com/office/drawing/2014/main" id="{997E1477-171B-1CA3-8C1D-844CA9AED9D4}"/>
              </a:ext>
            </a:extLst>
          </p:cNvPr>
          <p:cNvSpPr/>
          <p:nvPr/>
        </p:nvSpPr>
        <p:spPr>
          <a:xfrm>
            <a:off x="0" y="0"/>
            <a:ext cx="12192000" cy="935145"/>
          </a:xfrm>
          <a:prstGeom prst="rect">
            <a:avLst/>
          </a:prstGeom>
          <a:gradFill flip="none"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path path="rect">
              <a:fillToRect l="100000" t="100000"/>
            </a:path>
            <a:tileRect r="-100000" b="-100000"/>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800" b="1" i="0" u="none" strike="noStrike" dirty="0">
                <a:solidFill>
                  <a:srgbClr val="003366"/>
                </a:solidFill>
                <a:effectLst/>
                <a:latin typeface="Arial" panose="020B0604020202020204" pitchFamily="34" charset="0"/>
              </a:rPr>
              <a:t>AI-ENHANCED </a:t>
            </a:r>
            <a:r>
              <a:rPr lang="en-IN" sz="1800" b="1" u="none" strike="noStrike" dirty="0">
                <a:solidFill>
                  <a:srgbClr val="003366"/>
                </a:solidFill>
                <a:effectLst/>
                <a:latin typeface="Aptos" panose="020B0004020202020204" pitchFamily="34" charset="0"/>
              </a:rPr>
              <a:t>HEALTHCARE</a:t>
            </a:r>
            <a:r>
              <a:rPr lang="en-IN" sz="1800" b="1" i="0" u="none" strike="noStrike" dirty="0">
                <a:solidFill>
                  <a:srgbClr val="003366"/>
                </a:solidFill>
                <a:effectLst/>
                <a:latin typeface="Arial" panose="020B0604020202020204" pitchFamily="34" charset="0"/>
              </a:rPr>
              <a:t> DIAGNOSTICS AND MANAGEMENT SYSTEM</a:t>
            </a:r>
            <a:r>
              <a:rPr lang="en-IN" sz="1800" b="1" dirty="0">
                <a:solidFill>
                  <a:srgbClr val="003366"/>
                </a:solidFill>
                <a:latin typeface=""/>
              </a:rPr>
              <a:t> </a:t>
            </a:r>
            <a:endParaRPr lang="en-US" dirty="0"/>
          </a:p>
        </p:txBody>
      </p:sp>
      <p:pic>
        <p:nvPicPr>
          <p:cNvPr id="4" name="Picture 2" descr="Smart India Hackathon">
            <a:extLst>
              <a:ext uri="{FF2B5EF4-FFF2-40B4-BE49-F238E27FC236}">
                <a16:creationId xmlns:a16="http://schemas.microsoft.com/office/drawing/2014/main" id="{4F012B81-957A-5AA5-B325-3DC09104384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180000" y="84870"/>
            <a:ext cx="1567264" cy="7560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8ADD0E1-C123-6E4F-B665-3C5B86A0376E}"/>
              </a:ext>
            </a:extLst>
          </p:cNvPr>
          <p:cNvSpPr txBox="1"/>
          <p:nvPr/>
        </p:nvSpPr>
        <p:spPr>
          <a:xfrm>
            <a:off x="3518452" y="1278548"/>
            <a:ext cx="5155095" cy="523220"/>
          </a:xfrm>
          <a:prstGeom prst="rect">
            <a:avLst/>
          </a:prstGeom>
          <a:noFill/>
        </p:spPr>
        <p:txBody>
          <a:bodyPr wrap="square" rtlCol="0">
            <a:spAutoFit/>
          </a:bodyPr>
          <a:lstStyle/>
          <a:p>
            <a:pPr algn="ctr"/>
            <a:r>
              <a:rPr lang="en-IN" sz="2800" b="1" i="0" u="none" strike="noStrike" dirty="0">
                <a:solidFill>
                  <a:schemeClr val="tx2">
                    <a:lumMod val="90000"/>
                    <a:lumOff val="10000"/>
                  </a:schemeClr>
                </a:solidFill>
                <a:effectLst/>
              </a:rPr>
              <a:t>RESEARCH  AND REFERENCES</a:t>
            </a:r>
            <a:endParaRPr lang="en-US" sz="2800" dirty="0">
              <a:solidFill>
                <a:schemeClr val="tx2">
                  <a:lumMod val="90000"/>
                  <a:lumOff val="10000"/>
                </a:schemeClr>
              </a:solidFill>
            </a:endParaRPr>
          </a:p>
        </p:txBody>
      </p:sp>
      <p:sp>
        <p:nvSpPr>
          <p:cNvPr id="7" name="Rounded Rectangle 6">
            <a:extLst>
              <a:ext uri="{FF2B5EF4-FFF2-40B4-BE49-F238E27FC236}">
                <a16:creationId xmlns:a16="http://schemas.microsoft.com/office/drawing/2014/main" id="{AD4447A8-32D9-0520-ACD7-DC11ED9A68EE}"/>
              </a:ext>
            </a:extLst>
          </p:cNvPr>
          <p:cNvSpPr/>
          <p:nvPr/>
        </p:nvSpPr>
        <p:spPr>
          <a:xfrm>
            <a:off x="10716000" y="138884"/>
            <a:ext cx="1296000" cy="648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SHIELD</a:t>
            </a:r>
          </a:p>
        </p:txBody>
      </p:sp>
    </p:spTree>
    <p:extLst>
      <p:ext uri="{BB962C8B-B14F-4D97-AF65-F5344CB8AC3E}">
        <p14:creationId xmlns:p14="http://schemas.microsoft.com/office/powerpoint/2010/main" val="1631412500"/>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003366">
            <a:alpha val="27000"/>
          </a:srgb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6951B860-A783-0A06-F4C6-4A079AF64A0A}"/>
              </a:ext>
            </a:extLst>
          </p:cNvPr>
          <p:cNvSpPr/>
          <p:nvPr/>
        </p:nvSpPr>
        <p:spPr>
          <a:xfrm>
            <a:off x="-2" y="-235"/>
            <a:ext cx="12192000" cy="935145"/>
          </a:xfrm>
          <a:prstGeom prst="rect">
            <a:avLst/>
          </a:prstGeom>
          <a:gradFill flip="none" rotWithShape="1">
            <a:path path="rect">
              <a:fillToRect l="100000" t="100000"/>
            </a:path>
            <a:tileRect r="-100000" b="-100000"/>
          </a:gra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0D82015E-8D3D-2DA6-806C-C0F4F1FA7C9E}"/>
              </a:ext>
            </a:extLst>
          </p:cNvPr>
          <p:cNvSpPr>
            <a:spLocks noGrp="1"/>
          </p:cNvSpPr>
          <p:nvPr>
            <p:ph type="title"/>
          </p:nvPr>
        </p:nvSpPr>
        <p:spPr>
          <a:xfrm>
            <a:off x="1927264" y="248715"/>
            <a:ext cx="8226286" cy="432322"/>
          </a:xfrm>
        </p:spPr>
        <p:txBody>
          <a:bodyPr>
            <a:noAutofit/>
          </a:bodyPr>
          <a:lstStyle/>
          <a:p>
            <a:r>
              <a:rPr lang="en-IN" sz="1800" b="1" i="0" u="none" strike="noStrike" dirty="0">
                <a:solidFill>
                  <a:srgbClr val="003366"/>
                </a:solidFill>
                <a:effectLst/>
                <a:latin typeface="Arial" panose="020B0604020202020204" pitchFamily="34" charset="0"/>
              </a:rPr>
              <a:t>AI-ENHANCED </a:t>
            </a:r>
            <a:r>
              <a:rPr lang="en-IN" sz="1800" b="1" u="none" strike="noStrike" dirty="0">
                <a:solidFill>
                  <a:srgbClr val="003366"/>
                </a:solidFill>
                <a:effectLst/>
                <a:latin typeface="Aptos" panose="020B0004020202020204" pitchFamily="34" charset="0"/>
              </a:rPr>
              <a:t>HEALTHCARE</a:t>
            </a:r>
            <a:r>
              <a:rPr lang="en-IN" sz="1800" b="1" i="0" u="none" strike="noStrike" dirty="0">
                <a:solidFill>
                  <a:srgbClr val="003366"/>
                </a:solidFill>
                <a:effectLst/>
                <a:latin typeface="Arial" panose="020B0604020202020204" pitchFamily="34" charset="0"/>
              </a:rPr>
              <a:t> DIAGNOSTICS AND MANAGEMENT SYSTEM</a:t>
            </a:r>
            <a:r>
              <a:rPr lang="en-IN" sz="1800" b="1" dirty="0">
                <a:solidFill>
                  <a:srgbClr val="003366"/>
                </a:solidFill>
                <a:latin typeface=""/>
              </a:rPr>
              <a:t> </a:t>
            </a:r>
            <a:endParaRPr lang="en-US" sz="1800" dirty="0"/>
          </a:p>
        </p:txBody>
      </p:sp>
      <p:pic>
        <p:nvPicPr>
          <p:cNvPr id="5" name="Picture 2" descr="Smart India Hackathon">
            <a:extLst>
              <a:ext uri="{FF2B5EF4-FFF2-40B4-BE49-F238E27FC236}">
                <a16:creationId xmlns:a16="http://schemas.microsoft.com/office/drawing/2014/main" id="{829E31AD-A7D5-1B6F-A98D-40E8E9E55072}"/>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000" y="89555"/>
            <a:ext cx="1567264" cy="756031"/>
          </a:xfrm>
          <a:prstGeom prst="rect">
            <a:avLst/>
          </a:prstGeom>
          <a:noFill/>
          <a:extLst>
            <a:ext uri="{909E8E84-426E-40DD-AFC4-6F175D3DCCD1}">
              <a14:hiddenFill xmlns:a14="http://schemas.microsoft.com/office/drawing/2010/main">
                <a:solidFill>
                  <a:srgbClr val="FFFFFF"/>
                </a:solidFill>
              </a14:hiddenFill>
            </a:ext>
          </a:extLst>
        </p:spPr>
      </p:pic>
      <p:sp>
        <p:nvSpPr>
          <p:cNvPr id="6" name="Rounded Rectangle 5">
            <a:extLst>
              <a:ext uri="{FF2B5EF4-FFF2-40B4-BE49-F238E27FC236}">
                <a16:creationId xmlns:a16="http://schemas.microsoft.com/office/drawing/2014/main" id="{236336D6-4F2F-0009-3160-4EE2F07859DD}"/>
              </a:ext>
            </a:extLst>
          </p:cNvPr>
          <p:cNvSpPr/>
          <p:nvPr/>
        </p:nvSpPr>
        <p:spPr>
          <a:xfrm>
            <a:off x="10716000" y="143569"/>
            <a:ext cx="1296000" cy="648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SHIELD</a:t>
            </a:r>
          </a:p>
        </p:txBody>
      </p:sp>
      <p:sp>
        <p:nvSpPr>
          <p:cNvPr id="7" name="Rectangle 6" descr="&#10;">
            <a:extLst>
              <a:ext uri="{FF2B5EF4-FFF2-40B4-BE49-F238E27FC236}">
                <a16:creationId xmlns:a16="http://schemas.microsoft.com/office/drawing/2014/main" id="{5F52E1B5-F8F1-405B-BB6A-987836B4C33A}"/>
              </a:ext>
            </a:extLst>
          </p:cNvPr>
          <p:cNvSpPr>
            <a:spLocks/>
          </p:cNvSpPr>
          <p:nvPr/>
        </p:nvSpPr>
        <p:spPr>
          <a:xfrm>
            <a:off x="179999" y="1762283"/>
            <a:ext cx="11831999" cy="4847002"/>
          </a:xfrm>
          <a:prstGeom prst="rect">
            <a:avLst/>
          </a:prstGeom>
          <a:solidFill>
            <a:schemeClr val="bg1">
              <a:lumMod val="85000"/>
              <a:alpha val="40394"/>
            </a:schemeClr>
          </a:solidFill>
          <a:ln>
            <a:noFill/>
          </a:ln>
        </p:spPr>
        <p:style>
          <a:lnRef idx="2">
            <a:schemeClr val="dk1"/>
          </a:lnRef>
          <a:fillRef idx="1">
            <a:schemeClr val="lt1"/>
          </a:fillRef>
          <a:effectRef idx="0">
            <a:schemeClr val="dk1"/>
          </a:effectRef>
          <a:fontRef idx="minor">
            <a:schemeClr val="dk1"/>
          </a:fontRef>
        </p:style>
        <p:txBody>
          <a:bodyPr lIns="144000" tIns="144000" rtlCol="0" anchor="t" anchorCtr="0">
            <a:noAutofit/>
          </a:bodyPr>
          <a:lstStyle/>
          <a:p>
            <a:pPr>
              <a:spcBef>
                <a:spcPts val="100"/>
              </a:spcBef>
              <a:spcAft>
                <a:spcPts val="100"/>
              </a:spcAft>
            </a:pPr>
            <a:r>
              <a:rPr lang="en-IN" sz="1400" b="1" dirty="0">
                <a:latin typeface="Baghdad" pitchFamily="2" charset="-78"/>
                <a:cs typeface="Baghdad" pitchFamily="2" charset="-78"/>
              </a:rPr>
              <a:t>OBJECTIVE:</a:t>
            </a:r>
            <a:endParaRPr lang="en-IN" sz="1400" dirty="0">
              <a:latin typeface="Baghdad" pitchFamily="2" charset="-78"/>
              <a:cs typeface="Baghdad" pitchFamily="2" charset="-78"/>
            </a:endParaRPr>
          </a:p>
          <a:p>
            <a:pPr>
              <a:spcBef>
                <a:spcPts val="100"/>
              </a:spcBef>
              <a:spcAft>
                <a:spcPts val="100"/>
              </a:spcAft>
              <a:buFont typeface="Arial" panose="020B0604020202020204" pitchFamily="34" charset="0"/>
              <a:buChar char="•"/>
            </a:pPr>
            <a:r>
              <a:rPr lang="en-IN" sz="1400" dirty="0">
                <a:latin typeface="Baghdad" pitchFamily="2" charset="-78"/>
                <a:cs typeface="Baghdad" pitchFamily="2" charset="-78"/>
              </a:rPr>
              <a:t>Enhance diagnostics and patient management using AI/ML technologies.</a:t>
            </a:r>
          </a:p>
          <a:p>
            <a:pPr>
              <a:spcBef>
                <a:spcPts val="100"/>
              </a:spcBef>
              <a:spcAft>
                <a:spcPts val="100"/>
              </a:spcAft>
            </a:pPr>
            <a:endParaRPr lang="en-IN" sz="1400" b="1" dirty="0">
              <a:latin typeface="Baghdad" pitchFamily="2" charset="-78"/>
              <a:cs typeface="Baghdad" pitchFamily="2" charset="-78"/>
            </a:endParaRPr>
          </a:p>
          <a:p>
            <a:pPr>
              <a:spcBef>
                <a:spcPts val="100"/>
              </a:spcBef>
              <a:spcAft>
                <a:spcPts val="100"/>
              </a:spcAft>
            </a:pPr>
            <a:r>
              <a:rPr lang="en-IN" sz="1400" b="1" dirty="0">
                <a:latin typeface="Baghdad" pitchFamily="2" charset="-78"/>
                <a:cs typeface="Baghdad" pitchFamily="2" charset="-78"/>
              </a:rPr>
              <a:t>USER INTERFACE:</a:t>
            </a:r>
            <a:endParaRPr lang="en-IN" sz="1400" dirty="0">
              <a:latin typeface="Baghdad" pitchFamily="2" charset="-78"/>
              <a:cs typeface="Baghdad" pitchFamily="2" charset="-78"/>
            </a:endParaRPr>
          </a:p>
          <a:p>
            <a:pPr>
              <a:spcBef>
                <a:spcPts val="100"/>
              </a:spcBef>
              <a:spcAft>
                <a:spcPts val="100"/>
              </a:spcAft>
              <a:buFont typeface="Arial" panose="020B0604020202020204" pitchFamily="34" charset="0"/>
              <a:buChar char="•"/>
            </a:pPr>
            <a:r>
              <a:rPr lang="en-IN" sz="1400" dirty="0">
                <a:latin typeface="Baghdad" pitchFamily="2" charset="-78"/>
                <a:cs typeface="Baghdad" pitchFamily="2" charset="-78"/>
              </a:rPr>
              <a:t>Users upload medical images (like X-Ray) for AI analysis (FUTURE FEATURE) , receive diagnostic insights, input health data, and get personalized lifestyle tips.</a:t>
            </a:r>
          </a:p>
          <a:p>
            <a:pPr>
              <a:spcBef>
                <a:spcPts val="100"/>
              </a:spcBef>
              <a:spcAft>
                <a:spcPts val="100"/>
              </a:spcAft>
            </a:pPr>
            <a:endParaRPr lang="en-IN" sz="1400" b="1" dirty="0">
              <a:latin typeface="Baghdad" pitchFamily="2" charset="-78"/>
              <a:cs typeface="Baghdad" pitchFamily="2" charset="-78"/>
            </a:endParaRPr>
          </a:p>
          <a:p>
            <a:pPr>
              <a:spcBef>
                <a:spcPts val="100"/>
              </a:spcBef>
              <a:spcAft>
                <a:spcPts val="100"/>
              </a:spcAft>
            </a:pPr>
            <a:r>
              <a:rPr lang="en-IN" sz="1400" b="1" dirty="0">
                <a:latin typeface="Baghdad" pitchFamily="2" charset="-78"/>
                <a:cs typeface="Baghdad" pitchFamily="2" charset="-78"/>
              </a:rPr>
              <a:t>LOCAL ADMIN INTERFACE:</a:t>
            </a:r>
            <a:endParaRPr lang="en-IN" sz="1400" dirty="0">
              <a:latin typeface="Baghdad" pitchFamily="2" charset="-78"/>
              <a:cs typeface="Baghdad" pitchFamily="2" charset="-78"/>
            </a:endParaRPr>
          </a:p>
          <a:p>
            <a:pPr>
              <a:spcBef>
                <a:spcPts val="100"/>
              </a:spcBef>
              <a:spcAft>
                <a:spcPts val="100"/>
              </a:spcAft>
              <a:buFont typeface="Arial" panose="020B0604020202020204" pitchFamily="34" charset="0"/>
              <a:buChar char="•"/>
            </a:pPr>
            <a:r>
              <a:rPr lang="en-IN" sz="1400" dirty="0">
                <a:latin typeface="Baghdad" pitchFamily="2" charset="-78"/>
                <a:cs typeface="Baghdad" pitchFamily="2" charset="-78"/>
              </a:rPr>
              <a:t>Search for user information and vitals and manage alerts for critical conditions.</a:t>
            </a:r>
          </a:p>
          <a:p>
            <a:pPr>
              <a:spcBef>
                <a:spcPts val="100"/>
              </a:spcBef>
              <a:spcAft>
                <a:spcPts val="100"/>
              </a:spcAft>
            </a:pPr>
            <a:endParaRPr lang="en-IN" sz="1400" b="1" dirty="0">
              <a:latin typeface="Baghdad" pitchFamily="2" charset="-78"/>
              <a:cs typeface="Baghdad" pitchFamily="2" charset="-78"/>
            </a:endParaRPr>
          </a:p>
          <a:p>
            <a:pPr>
              <a:spcBef>
                <a:spcPts val="100"/>
              </a:spcBef>
              <a:spcAft>
                <a:spcPts val="100"/>
              </a:spcAft>
            </a:pPr>
            <a:r>
              <a:rPr lang="en-IN" sz="1400" b="1" dirty="0">
                <a:latin typeface="Baghdad" pitchFamily="2" charset="-78"/>
                <a:cs typeface="Baghdad" pitchFamily="2" charset="-78"/>
              </a:rPr>
              <a:t>ADMIN WEB DASHBOARD:</a:t>
            </a:r>
            <a:endParaRPr lang="en-IN" sz="1400" dirty="0">
              <a:latin typeface="Baghdad" pitchFamily="2" charset="-78"/>
              <a:cs typeface="Baghdad" pitchFamily="2" charset="-78"/>
            </a:endParaRPr>
          </a:p>
          <a:p>
            <a:pPr>
              <a:spcBef>
                <a:spcPts val="100"/>
              </a:spcBef>
              <a:spcAft>
                <a:spcPts val="100"/>
              </a:spcAft>
              <a:buFont typeface="Arial" panose="020B0604020202020204" pitchFamily="34" charset="0"/>
              <a:buChar char="•"/>
            </a:pPr>
            <a:r>
              <a:rPr lang="en-IN" sz="1400" dirty="0">
                <a:latin typeface="Baghdad" pitchFamily="2" charset="-78"/>
                <a:cs typeface="Baghdad" pitchFamily="2" charset="-78"/>
              </a:rPr>
              <a:t>Search patients by symptoms, use NLP to query data, and visualize health data with real-time analytics.</a:t>
            </a:r>
          </a:p>
          <a:p>
            <a:pPr>
              <a:spcBef>
                <a:spcPts val="100"/>
              </a:spcBef>
              <a:spcAft>
                <a:spcPts val="100"/>
              </a:spcAft>
            </a:pPr>
            <a:endParaRPr lang="en-IN" sz="1400" b="1" dirty="0">
              <a:latin typeface="Baghdad" pitchFamily="2" charset="-78"/>
              <a:cs typeface="Baghdad" pitchFamily="2" charset="-78"/>
            </a:endParaRPr>
          </a:p>
          <a:p>
            <a:pPr>
              <a:spcBef>
                <a:spcPts val="100"/>
              </a:spcBef>
              <a:spcAft>
                <a:spcPts val="100"/>
              </a:spcAft>
            </a:pPr>
            <a:r>
              <a:rPr lang="en-IN" sz="1400" b="1" dirty="0">
                <a:latin typeface="Baghdad" pitchFamily="2" charset="-78"/>
                <a:cs typeface="Baghdad" pitchFamily="2" charset="-78"/>
              </a:rPr>
              <a:t>AI/ML INTEGRATION:</a:t>
            </a:r>
            <a:endParaRPr lang="en-IN" sz="1400" dirty="0">
              <a:latin typeface="Baghdad" pitchFamily="2" charset="-78"/>
              <a:cs typeface="Baghdad" pitchFamily="2" charset="-78"/>
            </a:endParaRPr>
          </a:p>
          <a:p>
            <a:pPr>
              <a:spcBef>
                <a:spcPts val="100"/>
              </a:spcBef>
              <a:spcAft>
                <a:spcPts val="100"/>
              </a:spcAft>
              <a:buFont typeface="Arial" panose="020B0604020202020204" pitchFamily="34" charset="0"/>
              <a:buChar char="•"/>
            </a:pPr>
            <a:r>
              <a:rPr lang="en-IN" sz="1400" dirty="0">
                <a:latin typeface="Baghdad" pitchFamily="2" charset="-78"/>
                <a:cs typeface="Baghdad" pitchFamily="2" charset="-78"/>
              </a:rPr>
              <a:t>Utilize OCR for text extraction, AI models for diagnostics, and NLP for symptom-based queries.</a:t>
            </a:r>
          </a:p>
          <a:p>
            <a:pPr>
              <a:spcBef>
                <a:spcPts val="100"/>
              </a:spcBef>
              <a:spcAft>
                <a:spcPts val="100"/>
              </a:spcAft>
            </a:pPr>
            <a:endParaRPr lang="en-IN" sz="1400" b="1" dirty="0">
              <a:latin typeface="Baghdad" pitchFamily="2" charset="-78"/>
              <a:cs typeface="Baghdad" pitchFamily="2" charset="-78"/>
            </a:endParaRPr>
          </a:p>
          <a:p>
            <a:pPr>
              <a:spcBef>
                <a:spcPts val="100"/>
              </a:spcBef>
              <a:spcAft>
                <a:spcPts val="100"/>
              </a:spcAft>
            </a:pPr>
            <a:r>
              <a:rPr lang="en-IN" sz="1400" b="1" dirty="0">
                <a:latin typeface="Baghdad" pitchFamily="2" charset="-78"/>
                <a:cs typeface="Baghdad" pitchFamily="2" charset="-78"/>
              </a:rPr>
              <a:t>USER EXPERIENCE:</a:t>
            </a:r>
            <a:endParaRPr lang="en-IN" sz="1400" dirty="0">
              <a:latin typeface="Baghdad" pitchFamily="2" charset="-78"/>
              <a:cs typeface="Baghdad" pitchFamily="2" charset="-78"/>
            </a:endParaRPr>
          </a:p>
          <a:p>
            <a:pPr>
              <a:spcBef>
                <a:spcPts val="100"/>
              </a:spcBef>
              <a:spcAft>
                <a:spcPts val="100"/>
              </a:spcAft>
              <a:buFont typeface="Arial" panose="020B0604020202020204" pitchFamily="34" charset="0"/>
              <a:buChar char="•"/>
            </a:pPr>
            <a:r>
              <a:rPr lang="en-IN" sz="1400" dirty="0">
                <a:latin typeface="Baghdad" pitchFamily="2" charset="-78"/>
                <a:cs typeface="Baghdad" pitchFamily="2" charset="-78"/>
              </a:rPr>
              <a:t>Offer an intuitive interface with personalized recommendations.</a:t>
            </a:r>
          </a:p>
          <a:p>
            <a:endParaRPr lang="en-US" b="1" dirty="0">
              <a:ln w="0"/>
              <a:solidFill>
                <a:srgbClr val="91BBE2"/>
              </a:solidFill>
            </a:endParaRPr>
          </a:p>
        </p:txBody>
      </p:sp>
      <p:sp>
        <p:nvSpPr>
          <p:cNvPr id="8" name="Rectangle 7">
            <a:extLst>
              <a:ext uri="{FF2B5EF4-FFF2-40B4-BE49-F238E27FC236}">
                <a16:creationId xmlns:a16="http://schemas.microsoft.com/office/drawing/2014/main" id="{06B8E6D6-8102-DB69-88E8-012CCDC42D32}"/>
              </a:ext>
            </a:extLst>
          </p:cNvPr>
          <p:cNvSpPr/>
          <p:nvPr/>
        </p:nvSpPr>
        <p:spPr>
          <a:xfrm>
            <a:off x="180000" y="1078714"/>
            <a:ext cx="11831999" cy="540000"/>
          </a:xfrm>
          <a:prstGeom prst="rect">
            <a:avLst/>
          </a:prstGeom>
          <a:solidFill>
            <a:schemeClr val="bg1">
              <a:lumMod val="85000"/>
              <a:alpha val="39258"/>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US" b="1" dirty="0">
                <a:ln w="0"/>
                <a:solidFill>
                  <a:srgbClr val="003366"/>
                </a:solidFill>
                <a:latin typeface="Verdana" panose="020B0604030504040204" pitchFamily="34" charset="0"/>
                <a:ea typeface="Verdana" panose="020B0604030504040204" pitchFamily="34" charset="0"/>
                <a:cs typeface="Verdana" panose="020B0604030504040204" pitchFamily="34" charset="0"/>
              </a:rPr>
              <a:t>IDEA/ SOLUTION</a:t>
            </a:r>
          </a:p>
        </p:txBody>
      </p:sp>
    </p:spTree>
    <p:extLst>
      <p:ext uri="{BB962C8B-B14F-4D97-AF65-F5344CB8AC3E}">
        <p14:creationId xmlns:p14="http://schemas.microsoft.com/office/powerpoint/2010/main" val="1471285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003366">
            <a:alpha val="27348"/>
          </a:srgb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C464DB82-1209-5DB3-8EFA-373FFA10B951}"/>
              </a:ext>
            </a:extLst>
          </p:cNvPr>
          <p:cNvSpPr/>
          <p:nvPr/>
        </p:nvSpPr>
        <p:spPr>
          <a:xfrm>
            <a:off x="-1" y="0"/>
            <a:ext cx="12192000" cy="935145"/>
          </a:xfrm>
          <a:prstGeom prst="rect">
            <a:avLst/>
          </a:prstGeom>
          <a:gradFill flip="none" rotWithShape="1">
            <a:path path="rect">
              <a:fillToRect l="100000" t="100000"/>
            </a:path>
            <a:tileRect r="-100000" b="-100000"/>
          </a:gra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45AF4566-14D8-CE25-F30D-47B676A7C01D}"/>
              </a:ext>
            </a:extLst>
          </p:cNvPr>
          <p:cNvSpPr>
            <a:spLocks noGrp="1"/>
          </p:cNvSpPr>
          <p:nvPr>
            <p:ph type="title"/>
          </p:nvPr>
        </p:nvSpPr>
        <p:spPr>
          <a:xfrm>
            <a:off x="1927265" y="232689"/>
            <a:ext cx="8274328" cy="469762"/>
          </a:xfrm>
        </p:spPr>
        <p:txBody>
          <a:bodyPr>
            <a:normAutofit/>
          </a:bodyPr>
          <a:lstStyle/>
          <a:p>
            <a:r>
              <a:rPr lang="en-IN" sz="1800" b="1" i="0" u="none" strike="noStrike" dirty="0">
                <a:solidFill>
                  <a:srgbClr val="003366"/>
                </a:solidFill>
                <a:effectLst/>
                <a:latin typeface="Arial" panose="020B0604020202020204" pitchFamily="34" charset="0"/>
              </a:rPr>
              <a:t>AI-ENHANCED </a:t>
            </a:r>
            <a:r>
              <a:rPr lang="en-IN" sz="1800" b="1" u="none" strike="noStrike" dirty="0">
                <a:solidFill>
                  <a:srgbClr val="003366"/>
                </a:solidFill>
                <a:effectLst/>
                <a:latin typeface="Aptos" panose="020B0004020202020204" pitchFamily="34" charset="0"/>
              </a:rPr>
              <a:t>HEALTHCARE</a:t>
            </a:r>
            <a:r>
              <a:rPr lang="en-IN" sz="1800" b="1" i="0" u="none" strike="noStrike" dirty="0">
                <a:solidFill>
                  <a:srgbClr val="003366"/>
                </a:solidFill>
                <a:effectLst/>
                <a:latin typeface="Arial" panose="020B0604020202020204" pitchFamily="34" charset="0"/>
              </a:rPr>
              <a:t> DIAGNOSTICS AND MANAGEMENT SYSTEM</a:t>
            </a:r>
            <a:r>
              <a:rPr lang="en-IN" sz="1800" b="1" dirty="0">
                <a:solidFill>
                  <a:srgbClr val="003366"/>
                </a:solidFill>
                <a:latin typeface=""/>
              </a:rPr>
              <a:t> </a:t>
            </a:r>
            <a:endParaRPr lang="en-US" sz="1800" dirty="0"/>
          </a:p>
        </p:txBody>
      </p:sp>
      <p:pic>
        <p:nvPicPr>
          <p:cNvPr id="5" name="Picture 2" descr="Smart India Hackathon">
            <a:extLst>
              <a:ext uri="{FF2B5EF4-FFF2-40B4-BE49-F238E27FC236}">
                <a16:creationId xmlns:a16="http://schemas.microsoft.com/office/drawing/2014/main" id="{8C9FD7D9-A959-9E40-E789-D1EABD384C8C}"/>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000" y="89555"/>
            <a:ext cx="1567264" cy="756031"/>
          </a:xfrm>
          <a:prstGeom prst="rect">
            <a:avLst/>
          </a:prstGeom>
          <a:noFill/>
          <a:extLst>
            <a:ext uri="{909E8E84-426E-40DD-AFC4-6F175D3DCCD1}">
              <a14:hiddenFill xmlns:a14="http://schemas.microsoft.com/office/drawing/2010/main">
                <a:solidFill>
                  <a:srgbClr val="FFFFFF"/>
                </a:solidFill>
              </a14:hiddenFill>
            </a:ext>
          </a:extLst>
        </p:spPr>
      </p:pic>
      <p:sp>
        <p:nvSpPr>
          <p:cNvPr id="6" name="Rounded Rectangle 5">
            <a:extLst>
              <a:ext uri="{FF2B5EF4-FFF2-40B4-BE49-F238E27FC236}">
                <a16:creationId xmlns:a16="http://schemas.microsoft.com/office/drawing/2014/main" id="{3D33B81C-5585-CB11-FD12-33FBC7B0B95A}"/>
              </a:ext>
            </a:extLst>
          </p:cNvPr>
          <p:cNvSpPr/>
          <p:nvPr/>
        </p:nvSpPr>
        <p:spPr>
          <a:xfrm>
            <a:off x="10716000" y="143569"/>
            <a:ext cx="1296000" cy="648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SHIELD</a:t>
            </a:r>
          </a:p>
        </p:txBody>
      </p:sp>
      <p:sp>
        <p:nvSpPr>
          <p:cNvPr id="10" name="TextBox 9">
            <a:extLst>
              <a:ext uri="{FF2B5EF4-FFF2-40B4-BE49-F238E27FC236}">
                <a16:creationId xmlns:a16="http://schemas.microsoft.com/office/drawing/2014/main" id="{EDC17124-5ABB-6AF0-B76A-89FA40F5CE50}"/>
              </a:ext>
            </a:extLst>
          </p:cNvPr>
          <p:cNvSpPr txBox="1"/>
          <p:nvPr/>
        </p:nvSpPr>
        <p:spPr>
          <a:xfrm>
            <a:off x="3050005" y="3244334"/>
            <a:ext cx="6100010" cy="369332"/>
          </a:xfrm>
          <a:prstGeom prst="rect">
            <a:avLst/>
          </a:prstGeom>
          <a:noFill/>
        </p:spPr>
        <p:txBody>
          <a:bodyPr wrap="square">
            <a:spAutoFit/>
          </a:bodyPr>
          <a:lstStyle/>
          <a:p>
            <a:pPr algn="l"/>
            <a:endParaRPr lang="en-IN" b="0" i="0" u="none" strike="noStrike" dirty="0">
              <a:solidFill>
                <a:srgbClr val="000000"/>
              </a:solidFill>
              <a:effectLst/>
            </a:endParaRPr>
          </a:p>
        </p:txBody>
      </p:sp>
      <p:sp>
        <p:nvSpPr>
          <p:cNvPr id="15" name="Delay 14">
            <a:extLst>
              <a:ext uri="{FF2B5EF4-FFF2-40B4-BE49-F238E27FC236}">
                <a16:creationId xmlns:a16="http://schemas.microsoft.com/office/drawing/2014/main" id="{0B02FE57-5629-8272-0567-C6857A32D9A5}"/>
              </a:ext>
            </a:extLst>
          </p:cNvPr>
          <p:cNvSpPr/>
          <p:nvPr/>
        </p:nvSpPr>
        <p:spPr>
          <a:xfrm>
            <a:off x="0" y="935140"/>
            <a:ext cx="3164305" cy="5922860"/>
          </a:xfrm>
          <a:prstGeom prst="flowChartDelay">
            <a:avLst/>
          </a:prstGeom>
          <a:solidFill>
            <a:schemeClr val="accent1">
              <a:alpha val="5918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nchorCtr="1"/>
          <a:lstStyle/>
          <a:p>
            <a:pPr algn="ctr"/>
            <a:r>
              <a:rPr lang="en-US" sz="2400" dirty="0">
                <a:latin typeface="Baghdad" pitchFamily="2" charset="-78"/>
                <a:cs typeface="Baghdad" pitchFamily="2" charset="-78"/>
              </a:rPr>
              <a:t>WORKFLOW ARCHITECTURE </a:t>
            </a:r>
          </a:p>
        </p:txBody>
      </p:sp>
      <p:pic>
        <p:nvPicPr>
          <p:cNvPr id="17" name="Picture 16" descr="A diagram of a software system&#10;&#10;Description automatically generated">
            <a:extLst>
              <a:ext uri="{FF2B5EF4-FFF2-40B4-BE49-F238E27FC236}">
                <a16:creationId xmlns:a16="http://schemas.microsoft.com/office/drawing/2014/main" id="{5A4F9BB5-8DF3-9355-FA4A-4C6E307D6A5F}"/>
              </a:ext>
            </a:extLst>
          </p:cNvPr>
          <p:cNvPicPr>
            <a:picLocks noChangeAspect="1"/>
          </p:cNvPicPr>
          <p:nvPr/>
        </p:nvPicPr>
        <p:blipFill>
          <a:blip r:embed="rId3"/>
          <a:stretch>
            <a:fillRect/>
          </a:stretch>
        </p:blipFill>
        <p:spPr>
          <a:xfrm>
            <a:off x="3356811" y="1167833"/>
            <a:ext cx="8534400" cy="5457477"/>
          </a:xfrm>
          <a:prstGeom prst="rect">
            <a:avLst/>
          </a:prstGeom>
        </p:spPr>
      </p:pic>
    </p:spTree>
    <p:extLst>
      <p:ext uri="{BB962C8B-B14F-4D97-AF65-F5344CB8AC3E}">
        <p14:creationId xmlns:p14="http://schemas.microsoft.com/office/powerpoint/2010/main" val="293797039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003366">
            <a:alpha val="26531"/>
          </a:srgbClr>
        </a:solidFill>
        <a:effectLst/>
      </p:bgPr>
    </p:bg>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3341E836-A878-4BD1-C309-C75451D9B6AF}"/>
              </a:ext>
            </a:extLst>
          </p:cNvPr>
          <p:cNvSpPr/>
          <p:nvPr/>
        </p:nvSpPr>
        <p:spPr>
          <a:xfrm>
            <a:off x="0" y="-1539"/>
            <a:ext cx="12192000" cy="935145"/>
          </a:xfrm>
          <a:prstGeom prst="rect">
            <a:avLst/>
          </a:prstGeom>
          <a:gradFill flip="none" rotWithShape="1">
            <a:path path="rect">
              <a:fillToRect l="100000" t="100000"/>
            </a:path>
            <a:tileRect r="-100000" b="-100000"/>
          </a:gradFill>
          <a:ln>
            <a:noFill/>
          </a:ln>
        </p:spPr>
        <p:style>
          <a:lnRef idx="1">
            <a:schemeClr val="accent1"/>
          </a:lnRef>
          <a:fillRef idx="2">
            <a:schemeClr val="accent1"/>
          </a:fillRef>
          <a:effectRef idx="1">
            <a:schemeClr val="accent1"/>
          </a:effectRef>
          <a:fontRef idx="minor">
            <a:schemeClr val="dk1"/>
          </a:fontRef>
        </p:style>
        <p:txBody>
          <a:bodyPr rtlCol="0" anchor="ctr"/>
          <a:lstStyle/>
          <a:p>
            <a:pPr algn="ctr"/>
            <a:endParaRPr lang="en-US"/>
          </a:p>
        </p:txBody>
      </p:sp>
      <p:sp>
        <p:nvSpPr>
          <p:cNvPr id="2" name="Title 1">
            <a:extLst>
              <a:ext uri="{FF2B5EF4-FFF2-40B4-BE49-F238E27FC236}">
                <a16:creationId xmlns:a16="http://schemas.microsoft.com/office/drawing/2014/main" id="{39A73D79-C134-5B9C-2E61-576E15112438}"/>
              </a:ext>
            </a:extLst>
          </p:cNvPr>
          <p:cNvSpPr>
            <a:spLocks noGrp="1"/>
          </p:cNvSpPr>
          <p:nvPr>
            <p:ph type="title"/>
          </p:nvPr>
        </p:nvSpPr>
        <p:spPr>
          <a:xfrm>
            <a:off x="1927264" y="251032"/>
            <a:ext cx="8252791" cy="430005"/>
          </a:xfrm>
        </p:spPr>
        <p:txBody>
          <a:bodyPr>
            <a:normAutofit/>
          </a:bodyPr>
          <a:lstStyle/>
          <a:p>
            <a:r>
              <a:rPr lang="en-IN" sz="1800" b="1" i="0" u="none" strike="noStrike" dirty="0">
                <a:solidFill>
                  <a:srgbClr val="003366"/>
                </a:solidFill>
                <a:effectLst/>
                <a:latin typeface="Arial" panose="020B0604020202020204" pitchFamily="34" charset="0"/>
              </a:rPr>
              <a:t>AI-ENHANCED </a:t>
            </a:r>
            <a:r>
              <a:rPr lang="en-IN" sz="1800" b="1" u="none" strike="noStrike" dirty="0">
                <a:solidFill>
                  <a:srgbClr val="003366"/>
                </a:solidFill>
                <a:effectLst/>
                <a:latin typeface="Aptos" panose="020B0004020202020204" pitchFamily="34" charset="0"/>
              </a:rPr>
              <a:t>HEALTHCARE</a:t>
            </a:r>
            <a:r>
              <a:rPr lang="en-IN" sz="1800" b="1" i="0" u="none" strike="noStrike" dirty="0">
                <a:solidFill>
                  <a:srgbClr val="003366"/>
                </a:solidFill>
                <a:effectLst/>
                <a:latin typeface="Arial" panose="020B0604020202020204" pitchFamily="34" charset="0"/>
              </a:rPr>
              <a:t> DIAGNOSTICS AND MANAGEMENT SYSTEM</a:t>
            </a:r>
            <a:r>
              <a:rPr lang="en-IN" sz="1800" b="1" dirty="0">
                <a:solidFill>
                  <a:srgbClr val="003366"/>
                </a:solidFill>
                <a:latin typeface=""/>
              </a:rPr>
              <a:t> </a:t>
            </a:r>
            <a:endParaRPr lang="en-US" sz="1800" dirty="0"/>
          </a:p>
        </p:txBody>
      </p:sp>
      <p:pic>
        <p:nvPicPr>
          <p:cNvPr id="5" name="Picture 2" descr="Smart India Hackathon">
            <a:extLst>
              <a:ext uri="{FF2B5EF4-FFF2-40B4-BE49-F238E27FC236}">
                <a16:creationId xmlns:a16="http://schemas.microsoft.com/office/drawing/2014/main" id="{D90C4E6B-2E71-D16F-A57D-66653EA1586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000" y="89555"/>
            <a:ext cx="1567264" cy="756031"/>
          </a:xfrm>
          <a:prstGeom prst="rect">
            <a:avLst/>
          </a:prstGeom>
          <a:noFill/>
          <a:extLst>
            <a:ext uri="{909E8E84-426E-40DD-AFC4-6F175D3DCCD1}">
              <a14:hiddenFill xmlns:a14="http://schemas.microsoft.com/office/drawing/2010/main">
                <a:solidFill>
                  <a:srgbClr val="FFFFFF"/>
                </a:solidFill>
              </a14:hiddenFill>
            </a:ext>
          </a:extLst>
        </p:spPr>
      </p:pic>
      <p:sp>
        <p:nvSpPr>
          <p:cNvPr id="6" name="Rounded Rectangle 5">
            <a:extLst>
              <a:ext uri="{FF2B5EF4-FFF2-40B4-BE49-F238E27FC236}">
                <a16:creationId xmlns:a16="http://schemas.microsoft.com/office/drawing/2014/main" id="{C04BC38A-697A-0E80-7397-FCAE1EDF6FFF}"/>
              </a:ext>
            </a:extLst>
          </p:cNvPr>
          <p:cNvSpPr/>
          <p:nvPr/>
        </p:nvSpPr>
        <p:spPr>
          <a:xfrm>
            <a:off x="10716000" y="143569"/>
            <a:ext cx="1296000" cy="648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SHIELD</a:t>
            </a:r>
          </a:p>
        </p:txBody>
      </p:sp>
      <p:sp>
        <p:nvSpPr>
          <p:cNvPr id="7" name="Text Placeholder 6">
            <a:extLst>
              <a:ext uri="{FF2B5EF4-FFF2-40B4-BE49-F238E27FC236}">
                <a16:creationId xmlns:a16="http://schemas.microsoft.com/office/drawing/2014/main" id="{37A6E919-F9E2-1023-EBAC-686AE1A69025}"/>
              </a:ext>
            </a:extLst>
          </p:cNvPr>
          <p:cNvSpPr>
            <a:spLocks noGrp="1"/>
          </p:cNvSpPr>
          <p:nvPr>
            <p:ph type="body" idx="1"/>
          </p:nvPr>
        </p:nvSpPr>
        <p:spPr>
          <a:xfrm>
            <a:off x="180000" y="1689206"/>
            <a:ext cx="11832000" cy="4917762"/>
          </a:xfrm>
          <a:prstGeom prst="rect">
            <a:avLst/>
          </a:prstGeom>
          <a:solidFill>
            <a:schemeClr val="bg1">
              <a:lumMod val="85000"/>
              <a:alpha val="3918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144000" tIns="108000" rIns="72000" bIns="108000" rtlCol="0" anchor="t" anchorCtr="0">
            <a:noAutofit/>
          </a:bodyPr>
          <a:lstStyle/>
          <a:p>
            <a:pPr marL="0" indent="0">
              <a:buNone/>
            </a:pPr>
            <a:r>
              <a:rPr lang="en-IN" sz="1400" b="1" i="0" u="none" strike="noStrike" dirty="0">
                <a:solidFill>
                  <a:srgbClr val="000000"/>
                </a:solidFill>
                <a:effectLst/>
                <a:latin typeface="Baghdad" pitchFamily="2" charset="-78"/>
                <a:cs typeface="Baghdad" pitchFamily="2" charset="-78"/>
              </a:rPr>
              <a:t>EFFICIENT MANAGEMENT</a:t>
            </a:r>
          </a:p>
          <a:p>
            <a:pPr marL="0" indent="0" algn="l">
              <a:lnSpc>
                <a:spcPct val="100000"/>
              </a:lnSpc>
              <a:spcBef>
                <a:spcPts val="100"/>
              </a:spcBef>
              <a:spcAft>
                <a:spcPts val="100"/>
              </a:spcAft>
              <a:buNone/>
            </a:pPr>
            <a:endParaRPr lang="en-IN" sz="1400" b="1" i="0" u="none" strike="noStrike" dirty="0">
              <a:solidFill>
                <a:srgbClr val="000000"/>
              </a:solidFill>
              <a:effectLst/>
              <a:latin typeface="Baghdad" pitchFamily="2" charset="-78"/>
              <a:cs typeface="Baghdad" pitchFamily="2" charset="-78"/>
            </a:endParaRPr>
          </a:p>
          <a:p>
            <a:pPr marL="0" indent="0" algn="l">
              <a:lnSpc>
                <a:spcPct val="100000"/>
              </a:lnSpc>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Local Admin Alerts:</a:t>
            </a:r>
            <a:endParaRPr lang="en-IN" sz="1400" dirty="0">
              <a:solidFill>
                <a:srgbClr val="000000"/>
              </a:solidFill>
              <a:latin typeface="Baghdad" pitchFamily="2" charset="-78"/>
              <a:cs typeface="Baghdad" pitchFamily="2" charset="-78"/>
            </a:endParaRPr>
          </a:p>
          <a:p>
            <a:pPr>
              <a:lnSpc>
                <a:spcPct val="100000"/>
              </a:lnSpc>
              <a:spcBef>
                <a:spcPts val="100"/>
              </a:spcBef>
              <a:spcAft>
                <a:spcPts val="100"/>
              </a:spcAft>
            </a:pPr>
            <a:r>
              <a:rPr lang="en-IN" sz="1400" b="1" i="0" u="none" strike="noStrike" dirty="0">
                <a:solidFill>
                  <a:srgbClr val="000000"/>
                </a:solidFill>
                <a:effectLst/>
                <a:latin typeface="Baghdad" pitchFamily="2" charset="-78"/>
                <a:cs typeface="Baghdad" pitchFamily="2" charset="-78"/>
              </a:rPr>
              <a:t>Monitor Vitals:</a:t>
            </a:r>
            <a:r>
              <a:rPr lang="en-IN" sz="1400" b="0" i="0" u="none" strike="noStrike" dirty="0">
                <a:solidFill>
                  <a:srgbClr val="000000"/>
                </a:solidFill>
                <a:effectLst/>
                <a:latin typeface="Baghdad" pitchFamily="2" charset="-78"/>
                <a:cs typeface="Baghdad" pitchFamily="2" charset="-78"/>
              </a:rPr>
              <a:t> Local admins can continuously track patient vital signs through the system.</a:t>
            </a:r>
          </a:p>
          <a:p>
            <a:pPr>
              <a:lnSpc>
                <a:spcPct val="100000"/>
              </a:lnSpc>
              <a:spcBef>
                <a:spcPts val="100"/>
              </a:spcBef>
              <a:spcAft>
                <a:spcPts val="100"/>
              </a:spcAft>
            </a:pPr>
            <a:r>
              <a:rPr lang="en-IN" sz="1400" b="1" i="0" u="none" strike="noStrike" dirty="0">
                <a:solidFill>
                  <a:srgbClr val="000000"/>
                </a:solidFill>
                <a:effectLst/>
                <a:latin typeface="Baghdad" pitchFamily="2" charset="-78"/>
                <a:cs typeface="Baghdad" pitchFamily="2" charset="-78"/>
              </a:rPr>
              <a:t>Raise Alerts:</a:t>
            </a:r>
            <a:r>
              <a:rPr lang="en-IN" sz="1400" b="0" i="0" u="none" strike="noStrike" dirty="0">
                <a:solidFill>
                  <a:srgbClr val="000000"/>
                </a:solidFill>
                <a:effectLst/>
                <a:latin typeface="Baghdad" pitchFamily="2" charset="-78"/>
                <a:cs typeface="Baghdad" pitchFamily="2" charset="-78"/>
              </a:rPr>
              <a:t> Automatically or manually generate alerts for any vitals that fall outside safe ranges, enabling timely intervention and monitoring by healthcare providers.</a:t>
            </a:r>
          </a:p>
          <a:p>
            <a:pPr marL="0" indent="0" algn="l">
              <a:lnSpc>
                <a:spcPct val="100000"/>
              </a:lnSpc>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Web Dashboard:</a:t>
            </a:r>
            <a:endParaRPr lang="en-IN" sz="1400" dirty="0">
              <a:solidFill>
                <a:srgbClr val="000000"/>
              </a:solidFill>
              <a:latin typeface="Baghdad" pitchFamily="2" charset="-78"/>
              <a:cs typeface="Baghdad" pitchFamily="2" charset="-78"/>
            </a:endParaRPr>
          </a:p>
          <a:p>
            <a:pPr>
              <a:lnSpc>
                <a:spcPct val="100000"/>
              </a:lnSpc>
              <a:spcBef>
                <a:spcPts val="100"/>
              </a:spcBef>
              <a:spcAft>
                <a:spcPts val="100"/>
              </a:spcAft>
            </a:pPr>
            <a:r>
              <a:rPr lang="en-IN" sz="1400" b="1" i="0" u="none" strike="noStrike" dirty="0">
                <a:solidFill>
                  <a:srgbClr val="000000"/>
                </a:solidFill>
                <a:effectLst/>
                <a:latin typeface="Baghdad" pitchFamily="2" charset="-78"/>
                <a:cs typeface="Baghdad" pitchFamily="2" charset="-78"/>
              </a:rPr>
              <a:t>Advanced Search:</a:t>
            </a:r>
            <a:r>
              <a:rPr lang="en-IN" sz="1400" b="0" i="0" u="none" strike="noStrike" dirty="0">
                <a:solidFill>
                  <a:srgbClr val="000000"/>
                </a:solidFill>
                <a:effectLst/>
                <a:latin typeface="Baghdad" pitchFamily="2" charset="-78"/>
                <a:cs typeface="Baghdad" pitchFamily="2" charset="-78"/>
              </a:rPr>
              <a:t> Administrators can perform complex searches to locate patient records based on various criteria such as symptoms, conditions, or recent health data.</a:t>
            </a:r>
          </a:p>
          <a:p>
            <a:pPr marL="0" indent="0" algn="l">
              <a:lnSpc>
                <a:spcPct val="100000"/>
              </a:lnSpc>
              <a:spcBef>
                <a:spcPts val="100"/>
              </a:spcBef>
              <a:spcAft>
                <a:spcPts val="100"/>
              </a:spcAft>
              <a:buNone/>
            </a:pPr>
            <a:endParaRPr lang="en-IN" sz="1400" b="1" i="0" u="none" strike="noStrike" dirty="0">
              <a:solidFill>
                <a:srgbClr val="000000"/>
              </a:solidFill>
              <a:effectLst/>
              <a:latin typeface="Baghdad" pitchFamily="2" charset="-78"/>
              <a:cs typeface="Baghdad" pitchFamily="2" charset="-78"/>
            </a:endParaRPr>
          </a:p>
          <a:p>
            <a:pPr marL="0" indent="0" algn="l">
              <a:lnSpc>
                <a:spcPct val="100000"/>
              </a:lnSpc>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ACCURATE DIAGNOSTICS</a:t>
            </a:r>
          </a:p>
          <a:p>
            <a:pPr marL="0" indent="0" algn="l">
              <a:lnSpc>
                <a:spcPct val="100000"/>
              </a:lnSpc>
              <a:spcBef>
                <a:spcPts val="100"/>
              </a:spcBef>
              <a:spcAft>
                <a:spcPts val="100"/>
              </a:spcAft>
              <a:buNone/>
            </a:pPr>
            <a:endParaRPr lang="en-IN" sz="1400" b="1" i="0" u="none" strike="noStrike" dirty="0">
              <a:solidFill>
                <a:srgbClr val="000000"/>
              </a:solidFill>
              <a:effectLst/>
              <a:latin typeface="Baghdad" pitchFamily="2" charset="-78"/>
              <a:cs typeface="Baghdad" pitchFamily="2" charset="-78"/>
            </a:endParaRPr>
          </a:p>
          <a:p>
            <a:pPr marL="0" indent="0" algn="l">
              <a:lnSpc>
                <a:spcPct val="100000"/>
              </a:lnSpc>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AI/ML Models:</a:t>
            </a:r>
          </a:p>
          <a:p>
            <a:pPr>
              <a:lnSpc>
                <a:spcPct val="100000"/>
              </a:lnSpc>
              <a:spcBef>
                <a:spcPts val="100"/>
              </a:spcBef>
              <a:spcAft>
                <a:spcPts val="100"/>
              </a:spcAft>
            </a:pPr>
            <a:r>
              <a:rPr lang="en-IN" sz="1400" b="1" i="0" u="none" strike="noStrike" dirty="0">
                <a:solidFill>
                  <a:srgbClr val="000000"/>
                </a:solidFill>
                <a:effectLst/>
                <a:latin typeface="Baghdad" pitchFamily="2" charset="-78"/>
                <a:cs typeface="Baghdad" pitchFamily="2" charset="-78"/>
              </a:rPr>
              <a:t>Analyse Medical Images:</a:t>
            </a:r>
            <a:r>
              <a:rPr lang="en-IN" sz="1400" b="0" i="0" u="none" strike="noStrike" dirty="0">
                <a:solidFill>
                  <a:srgbClr val="000000"/>
                </a:solidFill>
                <a:effectLst/>
                <a:latin typeface="Baghdad" pitchFamily="2" charset="-78"/>
                <a:cs typeface="Baghdad" pitchFamily="2" charset="-78"/>
              </a:rPr>
              <a:t> Use advanced AI algorithms to interpret medical images (e.g., X-rays) and extract relevant diagnostic information.(FUTURE FEATURE)</a:t>
            </a:r>
          </a:p>
          <a:p>
            <a:pPr>
              <a:lnSpc>
                <a:spcPct val="100000"/>
              </a:lnSpc>
              <a:spcBef>
                <a:spcPts val="100"/>
              </a:spcBef>
              <a:spcAft>
                <a:spcPts val="100"/>
              </a:spcAft>
            </a:pPr>
            <a:r>
              <a:rPr lang="en-IN" sz="1400" b="1" i="0" u="none" strike="noStrike" dirty="0">
                <a:solidFill>
                  <a:srgbClr val="000000"/>
                </a:solidFill>
                <a:effectLst/>
                <a:latin typeface="Baghdad" pitchFamily="2" charset="-78"/>
                <a:cs typeface="Baghdad" pitchFamily="2" charset="-78"/>
              </a:rPr>
              <a:t>Patient Data Analysis:</a:t>
            </a:r>
            <a:r>
              <a:rPr lang="en-IN" sz="1400" b="0" i="0" u="none" strike="noStrike" dirty="0">
                <a:solidFill>
                  <a:srgbClr val="000000"/>
                </a:solidFill>
                <a:effectLst/>
                <a:latin typeface="Baghdad" pitchFamily="2" charset="-78"/>
                <a:cs typeface="Baghdad" pitchFamily="2" charset="-78"/>
              </a:rPr>
              <a:t> Integrate various data points (e.g., vitals, historical health records) to provide precise diagnostics and tailored treatment recommendations based on comprehensive data analysis.</a:t>
            </a:r>
          </a:p>
          <a:p>
            <a:pPr marL="0" indent="0" algn="l">
              <a:lnSpc>
                <a:spcPct val="100000"/>
              </a:lnSpc>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Feedback Loop:</a:t>
            </a:r>
            <a:endParaRPr lang="en-IN" sz="1400" dirty="0">
              <a:solidFill>
                <a:srgbClr val="000000"/>
              </a:solidFill>
              <a:latin typeface="Baghdad" pitchFamily="2" charset="-78"/>
              <a:cs typeface="Baghdad" pitchFamily="2" charset="-78"/>
            </a:endParaRPr>
          </a:p>
          <a:p>
            <a:pPr>
              <a:lnSpc>
                <a:spcPct val="100000"/>
              </a:lnSpc>
              <a:spcBef>
                <a:spcPts val="100"/>
              </a:spcBef>
              <a:spcAft>
                <a:spcPts val="100"/>
              </a:spcAft>
            </a:pPr>
            <a:r>
              <a:rPr lang="en-IN" sz="1400" b="1" i="0" u="none" strike="noStrike" dirty="0">
                <a:solidFill>
                  <a:srgbClr val="000000"/>
                </a:solidFill>
                <a:effectLst/>
                <a:latin typeface="Baghdad" pitchFamily="2" charset="-78"/>
                <a:cs typeface="Baghdad" pitchFamily="2" charset="-78"/>
              </a:rPr>
              <a:t>Accuracy Assurance:</a:t>
            </a:r>
            <a:r>
              <a:rPr lang="en-IN" sz="1400" b="0" i="0" u="none" strike="noStrike" dirty="0">
                <a:solidFill>
                  <a:srgbClr val="000000"/>
                </a:solidFill>
                <a:effectLst/>
                <a:latin typeface="Baghdad" pitchFamily="2" charset="-78"/>
                <a:cs typeface="Baghdad" pitchFamily="2" charset="-78"/>
              </a:rPr>
              <a:t> Collect user feedback to continuously improve AI models and ensure that recommendations align with real-world outcomes and user satisfaction.</a:t>
            </a:r>
          </a:p>
        </p:txBody>
      </p:sp>
      <p:sp>
        <p:nvSpPr>
          <p:cNvPr id="8" name="Rectangle 7">
            <a:extLst>
              <a:ext uri="{FF2B5EF4-FFF2-40B4-BE49-F238E27FC236}">
                <a16:creationId xmlns:a16="http://schemas.microsoft.com/office/drawing/2014/main" id="{F590A557-9AC3-0CD0-CA88-4B8D3769B057}"/>
              </a:ext>
            </a:extLst>
          </p:cNvPr>
          <p:cNvSpPr/>
          <p:nvPr/>
        </p:nvSpPr>
        <p:spPr>
          <a:xfrm>
            <a:off x="180000" y="1024700"/>
            <a:ext cx="11844000" cy="540000"/>
          </a:xfrm>
          <a:prstGeom prst="rect">
            <a:avLst/>
          </a:prstGeom>
          <a:solidFill>
            <a:schemeClr val="bg1">
              <a:lumMod val="85000"/>
              <a:alpha val="42064"/>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b="1" u="none" strike="noStrike" dirty="0">
                <a:solidFill>
                  <a:schemeClr val="tx2">
                    <a:lumMod val="90000"/>
                    <a:lumOff val="10000"/>
                  </a:schemeClr>
                </a:solidFill>
                <a:effectLst/>
                <a:latin typeface="Verdana" panose="020B0604030504040204" pitchFamily="34" charset="0"/>
                <a:ea typeface="Verdana" panose="020B0604030504040204" pitchFamily="34" charset="0"/>
                <a:cs typeface="Verdana" panose="020B0604030504040204" pitchFamily="34" charset="0"/>
              </a:rPr>
              <a:t>PROBLEM RESOLUTION </a:t>
            </a:r>
          </a:p>
        </p:txBody>
      </p:sp>
    </p:spTree>
    <p:extLst>
      <p:ext uri="{BB962C8B-B14F-4D97-AF65-F5344CB8AC3E}">
        <p14:creationId xmlns:p14="http://schemas.microsoft.com/office/powerpoint/2010/main" val="1373484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showMasterSp="0" showMasterPhAnim="0">
  <p:cSld>
    <p:bg>
      <p:bgPr>
        <a:solidFill>
          <a:srgbClr val="003366">
            <a:alpha val="27109"/>
          </a:srgbClr>
        </a:solidFill>
        <a:effectLst/>
      </p:bgPr>
    </p:bg>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1CB5F903-653E-A02D-49FD-6851F29212CE}"/>
              </a:ext>
            </a:extLst>
          </p:cNvPr>
          <p:cNvSpPr/>
          <p:nvPr/>
        </p:nvSpPr>
        <p:spPr>
          <a:xfrm>
            <a:off x="0" y="0"/>
            <a:ext cx="12192000" cy="935145"/>
          </a:xfrm>
          <a:prstGeom prst="rect">
            <a:avLst/>
          </a:prstGeom>
          <a:gradFill flip="none" rotWithShape="1">
            <a:gsLst>
              <a:gs pos="0">
                <a:schemeClr val="accent1">
                  <a:lumMod val="110000"/>
                  <a:satMod val="105000"/>
                  <a:tint val="67000"/>
                </a:schemeClr>
              </a:gs>
              <a:gs pos="62000">
                <a:schemeClr val="accent1">
                  <a:lumMod val="105000"/>
                  <a:satMod val="103000"/>
                  <a:tint val="73000"/>
                </a:schemeClr>
              </a:gs>
              <a:gs pos="100000">
                <a:schemeClr val="accent1">
                  <a:lumMod val="105000"/>
                  <a:satMod val="109000"/>
                  <a:tint val="81000"/>
                </a:schemeClr>
              </a:gs>
            </a:gsLst>
            <a:path path="rect">
              <a:fillToRect l="100000" t="100000"/>
            </a:path>
            <a:tileRect r="-100000" b="-100000"/>
          </a:gradFill>
          <a:ln>
            <a:solidFill>
              <a:schemeClr val="tx2">
                <a:lumMod val="25000"/>
                <a:lumOff val="75000"/>
              </a:schemeClr>
            </a:solid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8E0DDB0-20B9-0F05-FE6F-C70492B1F666}"/>
              </a:ext>
            </a:extLst>
          </p:cNvPr>
          <p:cNvSpPr>
            <a:spLocks noGrp="1"/>
          </p:cNvSpPr>
          <p:nvPr>
            <p:ph type="title"/>
          </p:nvPr>
        </p:nvSpPr>
        <p:spPr>
          <a:xfrm>
            <a:off x="1927264" y="205943"/>
            <a:ext cx="8212098" cy="523251"/>
          </a:xfrm>
        </p:spPr>
        <p:txBody>
          <a:bodyPr>
            <a:noAutofit/>
          </a:bodyPr>
          <a:lstStyle/>
          <a:p>
            <a:pPr algn="ctr"/>
            <a:r>
              <a:rPr lang="en-IN" sz="1800" b="1" i="0" u="none" strike="noStrike" dirty="0">
                <a:solidFill>
                  <a:srgbClr val="003366"/>
                </a:solidFill>
                <a:effectLst/>
                <a:latin typeface="Arial" panose="020B0604020202020204" pitchFamily="34" charset="0"/>
              </a:rPr>
              <a:t>AI-ENHANCED </a:t>
            </a:r>
            <a:r>
              <a:rPr lang="en-IN" sz="1800" b="1" u="none" strike="noStrike" dirty="0">
                <a:solidFill>
                  <a:srgbClr val="003366"/>
                </a:solidFill>
                <a:effectLst/>
                <a:latin typeface="Aptos" panose="020B0004020202020204" pitchFamily="34" charset="0"/>
              </a:rPr>
              <a:t>HEALTHCARE</a:t>
            </a:r>
            <a:r>
              <a:rPr lang="en-IN" sz="1800" b="1" i="0" u="none" strike="noStrike" dirty="0">
                <a:solidFill>
                  <a:srgbClr val="003366"/>
                </a:solidFill>
                <a:effectLst/>
                <a:latin typeface="Arial" panose="020B0604020202020204" pitchFamily="34" charset="0"/>
              </a:rPr>
              <a:t> DIAGNOSTICS AND MANAGEMENT SYSTEM</a:t>
            </a:r>
            <a:r>
              <a:rPr lang="en-IN" sz="1800" b="1" dirty="0">
                <a:solidFill>
                  <a:srgbClr val="003366"/>
                </a:solidFill>
                <a:latin typeface=""/>
              </a:rPr>
              <a:t> </a:t>
            </a:r>
            <a:endParaRPr lang="en-US" sz="1800" b="1" dirty="0">
              <a:solidFill>
                <a:srgbClr val="003366"/>
              </a:solidFill>
              <a:latin typeface=""/>
            </a:endParaRPr>
          </a:p>
        </p:txBody>
      </p:sp>
      <p:sp>
        <p:nvSpPr>
          <p:cNvPr id="8" name="TextBox 7">
            <a:extLst>
              <a:ext uri="{FF2B5EF4-FFF2-40B4-BE49-F238E27FC236}">
                <a16:creationId xmlns:a16="http://schemas.microsoft.com/office/drawing/2014/main" id="{8472BF36-4664-197C-3946-35FB6DB1CF5E}"/>
              </a:ext>
            </a:extLst>
          </p:cNvPr>
          <p:cNvSpPr txBox="1"/>
          <p:nvPr/>
        </p:nvSpPr>
        <p:spPr>
          <a:xfrm>
            <a:off x="483080" y="1604512"/>
            <a:ext cx="4502989" cy="369332"/>
          </a:xfrm>
          <a:prstGeom prst="rect">
            <a:avLst/>
          </a:prstGeom>
          <a:noFill/>
        </p:spPr>
        <p:txBody>
          <a:bodyPr wrap="square" rtlCol="0">
            <a:spAutoFit/>
          </a:bodyPr>
          <a:lstStyle/>
          <a:p>
            <a:r>
              <a:rPr lang="en-US" dirty="0"/>
              <a:t> </a:t>
            </a:r>
          </a:p>
        </p:txBody>
      </p:sp>
      <p:pic>
        <p:nvPicPr>
          <p:cNvPr id="1026" name="Picture 2" descr="Smart India Hackathon">
            <a:extLst>
              <a:ext uri="{FF2B5EF4-FFF2-40B4-BE49-F238E27FC236}">
                <a16:creationId xmlns:a16="http://schemas.microsoft.com/office/drawing/2014/main" id="{D3B76F16-D2BF-3C33-20EA-53E66644D58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000" y="89555"/>
            <a:ext cx="1567264" cy="756031"/>
          </a:xfrm>
          <a:prstGeom prst="rect">
            <a:avLst/>
          </a:prstGeom>
          <a:noFill/>
          <a:extLst>
            <a:ext uri="{909E8E84-426E-40DD-AFC4-6F175D3DCCD1}">
              <a14:hiddenFill xmlns:a14="http://schemas.microsoft.com/office/drawing/2010/main">
                <a:solidFill>
                  <a:srgbClr val="FFFFFF"/>
                </a:solidFill>
              </a14:hiddenFill>
            </a:ext>
          </a:extLst>
        </p:spPr>
      </p:pic>
      <p:sp>
        <p:nvSpPr>
          <p:cNvPr id="13" name="Rectangle 12">
            <a:extLst>
              <a:ext uri="{FF2B5EF4-FFF2-40B4-BE49-F238E27FC236}">
                <a16:creationId xmlns:a16="http://schemas.microsoft.com/office/drawing/2014/main" id="{6B8358CB-4E6B-4C28-F3CC-644F3C69330C}"/>
              </a:ext>
            </a:extLst>
          </p:cNvPr>
          <p:cNvSpPr>
            <a:spLocks/>
          </p:cNvSpPr>
          <p:nvPr/>
        </p:nvSpPr>
        <p:spPr>
          <a:xfrm>
            <a:off x="180000" y="1762283"/>
            <a:ext cx="11831999" cy="4889774"/>
          </a:xfrm>
          <a:prstGeom prst="rect">
            <a:avLst/>
          </a:prstGeom>
          <a:solidFill>
            <a:schemeClr val="bg1">
              <a:lumMod val="85000"/>
              <a:alpha val="4082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wrap="none" lIns="180000" tIns="108000" rIns="288000" rtlCol="0" anchor="t" anchorCtr="0"/>
          <a:lstStyle/>
          <a:p>
            <a:pPr>
              <a:spcBef>
                <a:spcPts val="100"/>
              </a:spcBef>
              <a:spcAft>
                <a:spcPts val="100"/>
              </a:spcAft>
            </a:pPr>
            <a:r>
              <a:rPr lang="en-IN" sz="1400" b="1" i="0" u="none" strike="noStrike" dirty="0">
                <a:solidFill>
                  <a:srgbClr val="000000"/>
                </a:solidFill>
                <a:effectLst/>
                <a:latin typeface="Baghdad" pitchFamily="2" charset="-78"/>
                <a:cs typeface="Baghdad" pitchFamily="2" charset="-78"/>
              </a:rPr>
              <a:t>THREE INTERFACES:</a:t>
            </a:r>
          </a:p>
          <a:p>
            <a:pPr marL="171450" indent="-171450" algn="l">
              <a:spcBef>
                <a:spcPts val="100"/>
              </a:spcBef>
              <a:spcAft>
                <a:spcPts val="100"/>
              </a:spcAft>
              <a:buFont typeface="Arial" panose="020B0604020202020204" pitchFamily="34" charset="0"/>
              <a:buChar char="•"/>
            </a:pPr>
            <a:r>
              <a:rPr lang="en-IN" sz="1400" b="1" i="0" u="none" strike="noStrike" dirty="0">
                <a:solidFill>
                  <a:srgbClr val="000000"/>
                </a:solidFill>
                <a:effectLst/>
                <a:latin typeface="Baghdad" pitchFamily="2" charset="-78"/>
                <a:cs typeface="Baghdad" pitchFamily="2" charset="-78"/>
              </a:rPr>
              <a:t>User Interface:</a:t>
            </a:r>
            <a:r>
              <a:rPr lang="en-IN" sz="1400" b="0" i="0" u="none" strike="noStrike" dirty="0">
                <a:solidFill>
                  <a:srgbClr val="000000"/>
                </a:solidFill>
                <a:effectLst/>
                <a:latin typeface="Baghdad" pitchFamily="2" charset="-78"/>
                <a:cs typeface="Baghdad" pitchFamily="2" charset="-78"/>
              </a:rPr>
              <a:t> Allows patients to upload reports, receive AI diagnostics, and get personalized advice.</a:t>
            </a:r>
          </a:p>
          <a:p>
            <a:pPr marL="171450" indent="-171450" algn="l">
              <a:spcBef>
                <a:spcPts val="100"/>
              </a:spcBef>
              <a:spcAft>
                <a:spcPts val="100"/>
              </a:spcAft>
              <a:buFont typeface="Arial" panose="020B0604020202020204" pitchFamily="34" charset="0"/>
              <a:buChar char="•"/>
            </a:pPr>
            <a:r>
              <a:rPr lang="en-IN" sz="1400" b="1" i="0" u="none" strike="noStrike" dirty="0">
                <a:solidFill>
                  <a:srgbClr val="000000"/>
                </a:solidFill>
                <a:effectLst/>
                <a:latin typeface="Baghdad" pitchFamily="2" charset="-78"/>
                <a:cs typeface="Baghdad" pitchFamily="2" charset="-78"/>
              </a:rPr>
              <a:t>Local Admin Interface:</a:t>
            </a:r>
            <a:r>
              <a:rPr lang="en-IN" sz="1400" b="0" i="0" u="none" strike="noStrike" dirty="0">
                <a:solidFill>
                  <a:srgbClr val="000000"/>
                </a:solidFill>
                <a:effectLst/>
                <a:latin typeface="Baghdad" pitchFamily="2" charset="-78"/>
                <a:cs typeface="Baghdad" pitchFamily="2" charset="-78"/>
              </a:rPr>
              <a:t> Enables local admins to monitor vitals, search user data, and manage alerts.</a:t>
            </a:r>
          </a:p>
          <a:p>
            <a:pPr marL="171450" indent="-171450" algn="l">
              <a:spcBef>
                <a:spcPts val="100"/>
              </a:spcBef>
              <a:spcAft>
                <a:spcPts val="100"/>
              </a:spcAft>
              <a:buFont typeface="Arial" panose="020B0604020202020204" pitchFamily="34" charset="0"/>
              <a:buChar char="•"/>
            </a:pPr>
            <a:r>
              <a:rPr lang="en-IN" sz="1400" b="1" i="0" u="none" strike="noStrike" dirty="0">
                <a:solidFill>
                  <a:srgbClr val="000000"/>
                </a:solidFill>
                <a:effectLst/>
                <a:latin typeface="Baghdad" pitchFamily="2" charset="-78"/>
                <a:cs typeface="Baghdad" pitchFamily="2" charset="-78"/>
              </a:rPr>
              <a:t>Admin Web Dashboard:</a:t>
            </a:r>
            <a:r>
              <a:rPr lang="en-IN" sz="1400" b="0" i="0" u="none" strike="noStrike" dirty="0">
                <a:solidFill>
                  <a:srgbClr val="000000"/>
                </a:solidFill>
                <a:effectLst/>
                <a:latin typeface="Baghdad" pitchFamily="2" charset="-78"/>
                <a:cs typeface="Baghdad" pitchFamily="2" charset="-78"/>
              </a:rPr>
              <a:t> Provides advanced search capabilities, real-time data analytics, and NLP integration for comprehensive patient </a:t>
            </a:r>
          </a:p>
          <a:p>
            <a:pPr algn="l">
              <a:spcBef>
                <a:spcPts val="100"/>
              </a:spcBef>
              <a:spcAft>
                <a:spcPts val="100"/>
              </a:spcAft>
            </a:pPr>
            <a:r>
              <a:rPr lang="en-IN" sz="1400" b="0" i="0" u="none" strike="noStrike" dirty="0">
                <a:solidFill>
                  <a:srgbClr val="000000"/>
                </a:solidFill>
                <a:effectLst/>
                <a:latin typeface="Baghdad" pitchFamily="2" charset="-78"/>
                <a:cs typeface="Baghdad" pitchFamily="2" charset="-78"/>
              </a:rPr>
              <a:t>    management.</a:t>
            </a:r>
          </a:p>
          <a:p>
            <a:pPr marL="171450" indent="-171450" algn="l">
              <a:spcBef>
                <a:spcPts val="100"/>
              </a:spcBef>
              <a:spcAft>
                <a:spcPts val="100"/>
              </a:spcAft>
              <a:buFont typeface="Arial" panose="020B0604020202020204" pitchFamily="34" charset="0"/>
              <a:buChar char="•"/>
            </a:pPr>
            <a:endParaRPr lang="en-IN" sz="1400" b="1" dirty="0">
              <a:solidFill>
                <a:srgbClr val="000000"/>
              </a:solidFill>
              <a:latin typeface="Baghdad" pitchFamily="2" charset="-78"/>
              <a:cs typeface="Baghdad" pitchFamily="2" charset="-78"/>
            </a:endParaRPr>
          </a:p>
          <a:p>
            <a:pPr algn="l">
              <a:spcBef>
                <a:spcPts val="100"/>
              </a:spcBef>
              <a:spcAft>
                <a:spcPts val="100"/>
              </a:spcAft>
            </a:pPr>
            <a:r>
              <a:rPr lang="en-IN" sz="1400" b="1" i="0" u="none" strike="noStrike" dirty="0">
                <a:solidFill>
                  <a:srgbClr val="000000"/>
                </a:solidFill>
                <a:effectLst/>
                <a:latin typeface="Baghdad" pitchFamily="2" charset="-78"/>
                <a:cs typeface="Baghdad" pitchFamily="2" charset="-78"/>
              </a:rPr>
              <a:t>ADVANCED SEARCH AND NLP:</a:t>
            </a:r>
            <a:endParaRPr lang="en-IN" sz="1400" b="1" dirty="0">
              <a:solidFill>
                <a:srgbClr val="000000"/>
              </a:solidFill>
              <a:latin typeface="Baghdad" pitchFamily="2" charset="-78"/>
              <a:cs typeface="Baghdad" pitchFamily="2" charset="-78"/>
            </a:endParaRPr>
          </a:p>
          <a:p>
            <a:pPr marL="171450" indent="-171450" algn="l">
              <a:spcBef>
                <a:spcPts val="100"/>
              </a:spcBef>
              <a:spcAft>
                <a:spcPts val="100"/>
              </a:spcAft>
              <a:buFont typeface="Arial" panose="020B0604020202020204" pitchFamily="34" charset="0"/>
              <a:buChar char="•"/>
            </a:pPr>
            <a:r>
              <a:rPr lang="en-IN" sz="1400" b="1" i="0" u="none" strike="noStrike" dirty="0">
                <a:solidFill>
                  <a:srgbClr val="000000"/>
                </a:solidFill>
                <a:effectLst/>
                <a:latin typeface="Baghdad" pitchFamily="2" charset="-78"/>
                <a:cs typeface="Baghdad" pitchFamily="2" charset="-78"/>
              </a:rPr>
              <a:t>Symptom-Based Search:</a:t>
            </a:r>
            <a:r>
              <a:rPr lang="en-IN" sz="1400" b="0" i="0" u="none" strike="noStrike" dirty="0">
                <a:solidFill>
                  <a:srgbClr val="000000"/>
                </a:solidFill>
                <a:effectLst/>
                <a:latin typeface="Baghdad" pitchFamily="2" charset="-78"/>
                <a:cs typeface="Baghdad" pitchFamily="2" charset="-78"/>
              </a:rPr>
              <a:t> Admins use NLP to find patients with similar conditions quickly.</a:t>
            </a:r>
          </a:p>
          <a:p>
            <a:pPr algn="l">
              <a:spcBef>
                <a:spcPts val="100"/>
              </a:spcBef>
              <a:spcAft>
                <a:spcPts val="100"/>
              </a:spcAft>
            </a:pPr>
            <a:endParaRPr lang="en-IN" sz="1400" b="1" i="0" u="none" strike="noStrike" dirty="0">
              <a:solidFill>
                <a:srgbClr val="000000"/>
              </a:solidFill>
              <a:effectLst/>
              <a:latin typeface="Baghdad" pitchFamily="2" charset="-78"/>
              <a:cs typeface="Baghdad" pitchFamily="2" charset="-78"/>
            </a:endParaRPr>
          </a:p>
          <a:p>
            <a:pPr algn="l">
              <a:spcBef>
                <a:spcPts val="100"/>
              </a:spcBef>
              <a:spcAft>
                <a:spcPts val="100"/>
              </a:spcAft>
            </a:pPr>
            <a:r>
              <a:rPr lang="en-IN" sz="1400" b="1" i="0" u="none" strike="noStrike" dirty="0">
                <a:solidFill>
                  <a:srgbClr val="000000"/>
                </a:solidFill>
                <a:effectLst/>
                <a:latin typeface="Baghdad" pitchFamily="2" charset="-78"/>
                <a:cs typeface="Baghdad" pitchFamily="2" charset="-78"/>
              </a:rPr>
              <a:t>REAL-TIME MONITORING:</a:t>
            </a:r>
          </a:p>
          <a:p>
            <a:pPr marL="171450" indent="-171450" algn="l">
              <a:spcBef>
                <a:spcPts val="100"/>
              </a:spcBef>
              <a:spcAft>
                <a:spcPts val="100"/>
              </a:spcAft>
              <a:buFont typeface="Arial" panose="020B0604020202020204" pitchFamily="34" charset="0"/>
              <a:buChar char="•"/>
            </a:pPr>
            <a:r>
              <a:rPr lang="en-IN" sz="1400" b="1" i="0" u="none" strike="noStrike" dirty="0">
                <a:solidFill>
                  <a:srgbClr val="000000"/>
                </a:solidFill>
                <a:effectLst/>
                <a:latin typeface="Baghdad" pitchFamily="2" charset="-78"/>
                <a:cs typeface="Baghdad" pitchFamily="2" charset="-78"/>
              </a:rPr>
              <a:t>Alerts and Notifications:</a:t>
            </a:r>
            <a:r>
              <a:rPr lang="en-IN" sz="1400" b="0" i="0" u="none" strike="noStrike" dirty="0">
                <a:solidFill>
                  <a:srgbClr val="000000"/>
                </a:solidFill>
                <a:effectLst/>
                <a:latin typeface="Baghdad" pitchFamily="2" charset="-78"/>
                <a:cs typeface="Baghdad" pitchFamily="2" charset="-78"/>
              </a:rPr>
              <a:t> Local admins can act promptly on critical conditions.</a:t>
            </a:r>
          </a:p>
          <a:p>
            <a:pPr algn="l">
              <a:spcBef>
                <a:spcPts val="100"/>
              </a:spcBef>
              <a:spcAft>
                <a:spcPts val="100"/>
              </a:spcAft>
            </a:pPr>
            <a:endParaRPr lang="en-IN" sz="1400" b="1" i="0" u="none" strike="noStrike" dirty="0">
              <a:solidFill>
                <a:srgbClr val="000000"/>
              </a:solidFill>
              <a:effectLst/>
              <a:latin typeface="Baghdad" pitchFamily="2" charset="-78"/>
              <a:cs typeface="Baghdad" pitchFamily="2" charset="-78"/>
            </a:endParaRPr>
          </a:p>
          <a:p>
            <a:pPr algn="l">
              <a:spcBef>
                <a:spcPts val="100"/>
              </a:spcBef>
              <a:spcAft>
                <a:spcPts val="100"/>
              </a:spcAft>
            </a:pPr>
            <a:r>
              <a:rPr lang="en-IN" sz="1400" b="1" i="0" u="none" strike="noStrike" dirty="0">
                <a:solidFill>
                  <a:srgbClr val="000000"/>
                </a:solidFill>
                <a:effectLst/>
                <a:latin typeface="Baghdad" pitchFamily="2" charset="-78"/>
                <a:cs typeface="Baghdad" pitchFamily="2" charset="-78"/>
              </a:rPr>
              <a:t>COMPREHENSIVE DATA ANALYTICS</a:t>
            </a:r>
          </a:p>
          <a:p>
            <a:pPr marL="171450" indent="-171450" algn="l">
              <a:spcBef>
                <a:spcPts val="100"/>
              </a:spcBef>
              <a:spcAft>
                <a:spcPts val="100"/>
              </a:spcAft>
              <a:buFont typeface="Arial" panose="020B0604020202020204" pitchFamily="34" charset="0"/>
              <a:buChar char="•"/>
            </a:pPr>
            <a:r>
              <a:rPr lang="en-IN" sz="1400" b="1" i="0" u="none" strike="noStrike" dirty="0">
                <a:solidFill>
                  <a:srgbClr val="000000"/>
                </a:solidFill>
                <a:effectLst/>
                <a:latin typeface="Baghdad" pitchFamily="2" charset="-78"/>
                <a:cs typeface="Baghdad" pitchFamily="2" charset="-78"/>
              </a:rPr>
              <a:t>Visual Analytics:</a:t>
            </a:r>
            <a:r>
              <a:rPr lang="en-IN" sz="1400" b="0" i="0" u="none" strike="noStrike" dirty="0">
                <a:solidFill>
                  <a:srgbClr val="000000"/>
                </a:solidFill>
                <a:effectLst/>
                <a:latin typeface="Baghdad" pitchFamily="2" charset="-78"/>
                <a:cs typeface="Baghdad" pitchFamily="2" charset="-78"/>
              </a:rPr>
              <a:t> Real-time and historical data visualizations for informed decision-making.</a:t>
            </a:r>
          </a:p>
          <a:p>
            <a:pPr algn="l">
              <a:spcBef>
                <a:spcPts val="100"/>
              </a:spcBef>
              <a:spcAft>
                <a:spcPts val="100"/>
              </a:spcAft>
            </a:pPr>
            <a:endParaRPr lang="en-IN" sz="1400" dirty="0">
              <a:solidFill>
                <a:srgbClr val="000000"/>
              </a:solidFill>
              <a:latin typeface="Baghdad" pitchFamily="2" charset="-78"/>
              <a:cs typeface="Baghdad" pitchFamily="2" charset="-78"/>
            </a:endParaRPr>
          </a:p>
          <a:p>
            <a:pPr algn="l">
              <a:spcBef>
                <a:spcPts val="100"/>
              </a:spcBef>
              <a:spcAft>
                <a:spcPts val="100"/>
              </a:spcAft>
            </a:pPr>
            <a:r>
              <a:rPr lang="en-IN" sz="1400" b="1" dirty="0">
                <a:solidFill>
                  <a:srgbClr val="000000"/>
                </a:solidFill>
                <a:latin typeface="Baghdad" pitchFamily="2" charset="-78"/>
                <a:cs typeface="Baghdad" pitchFamily="2" charset="-78"/>
              </a:rPr>
              <a:t>I</a:t>
            </a:r>
            <a:r>
              <a:rPr lang="en-IN" sz="1400" b="1" i="0" u="none" strike="noStrike" dirty="0">
                <a:solidFill>
                  <a:srgbClr val="000000"/>
                </a:solidFill>
                <a:effectLst/>
                <a:latin typeface="Baghdad" pitchFamily="2" charset="-78"/>
                <a:cs typeface="Baghdad" pitchFamily="2" charset="-78"/>
              </a:rPr>
              <a:t>NTEGRATED WEB AND APP FEATURES:</a:t>
            </a:r>
          </a:p>
          <a:p>
            <a:pPr marL="171450" indent="-171450" algn="l">
              <a:spcBef>
                <a:spcPts val="100"/>
              </a:spcBef>
              <a:spcAft>
                <a:spcPts val="100"/>
              </a:spcAft>
              <a:buFont typeface="Arial" panose="020B0604020202020204" pitchFamily="34" charset="0"/>
              <a:buChar char="•"/>
            </a:pPr>
            <a:r>
              <a:rPr lang="en-IN" sz="1400" b="1" i="0" u="none" strike="noStrike" dirty="0">
                <a:solidFill>
                  <a:srgbClr val="000000"/>
                </a:solidFill>
                <a:effectLst/>
                <a:latin typeface="Baghdad" pitchFamily="2" charset="-78"/>
                <a:cs typeface="Baghdad" pitchFamily="2" charset="-78"/>
              </a:rPr>
              <a:t>Seamless Integration:</a:t>
            </a:r>
            <a:r>
              <a:rPr lang="en-IN" sz="1400" b="0" i="0" u="none" strike="noStrike" dirty="0">
                <a:solidFill>
                  <a:srgbClr val="000000"/>
                </a:solidFill>
                <a:effectLst/>
                <a:latin typeface="Baghdad" pitchFamily="2" charset="-78"/>
                <a:cs typeface="Baghdad" pitchFamily="2" charset="-78"/>
              </a:rPr>
              <a:t> Web dashboard and app interface work together to provide a cohesive user experience.</a:t>
            </a:r>
          </a:p>
          <a:p>
            <a:pPr marL="171450" indent="-171450" algn="l">
              <a:spcBef>
                <a:spcPts val="100"/>
              </a:spcBef>
              <a:spcAft>
                <a:spcPts val="100"/>
              </a:spcAft>
              <a:buFont typeface="Arial" panose="020B0604020202020204" pitchFamily="34" charset="0"/>
              <a:buChar char="•"/>
            </a:pPr>
            <a:r>
              <a:rPr lang="en-IN" sz="1400" b="1" dirty="0">
                <a:solidFill>
                  <a:srgbClr val="000000"/>
                </a:solidFill>
                <a:latin typeface="Baghdad" pitchFamily="2" charset="-78"/>
                <a:cs typeface="Baghdad" pitchFamily="2" charset="-78"/>
              </a:rPr>
              <a:t>R</a:t>
            </a:r>
            <a:r>
              <a:rPr lang="en-IN" sz="1400" b="1" i="0" u="none" strike="noStrike" dirty="0">
                <a:solidFill>
                  <a:srgbClr val="000000"/>
                </a:solidFill>
                <a:effectLst/>
                <a:latin typeface="Baghdad" pitchFamily="2" charset="-78"/>
                <a:cs typeface="Baghdad" pitchFamily="2" charset="-78"/>
              </a:rPr>
              <a:t>eal-Time Updates:</a:t>
            </a:r>
            <a:r>
              <a:rPr lang="en-IN" sz="1400" b="0" i="0" u="none" strike="noStrike" dirty="0">
                <a:solidFill>
                  <a:srgbClr val="000000"/>
                </a:solidFill>
                <a:effectLst/>
                <a:latin typeface="Baghdad" pitchFamily="2" charset="-78"/>
                <a:cs typeface="Baghdad" pitchFamily="2" charset="-78"/>
              </a:rPr>
              <a:t> Both platforms offer up-to-date information and alerts, ensuring timely access to critical data and recommendations.</a:t>
            </a:r>
          </a:p>
          <a:p>
            <a:pPr algn="l">
              <a:spcBef>
                <a:spcPts val="100"/>
              </a:spcBef>
              <a:spcAft>
                <a:spcPts val="100"/>
              </a:spcAft>
            </a:pPr>
            <a:endParaRPr lang="en-IN" sz="1400" b="0" i="0" u="none" strike="noStrike" dirty="0">
              <a:solidFill>
                <a:srgbClr val="000000"/>
              </a:solidFill>
              <a:effectLst/>
              <a:latin typeface="Baghdad" pitchFamily="2" charset="-78"/>
              <a:cs typeface="Baghdad" pitchFamily="2" charset="-78"/>
            </a:endParaRPr>
          </a:p>
          <a:p>
            <a:endParaRPr lang="en-US" b="1" dirty="0">
              <a:solidFill>
                <a:schemeClr val="tx2">
                  <a:lumMod val="90000"/>
                  <a:lumOff val="10000"/>
                </a:schemeClr>
              </a:solidFill>
            </a:endParaRPr>
          </a:p>
        </p:txBody>
      </p:sp>
      <p:sp>
        <p:nvSpPr>
          <p:cNvPr id="4" name="Rounded Rectangle 3">
            <a:extLst>
              <a:ext uri="{FF2B5EF4-FFF2-40B4-BE49-F238E27FC236}">
                <a16:creationId xmlns:a16="http://schemas.microsoft.com/office/drawing/2014/main" id="{5667AD91-2B44-B1D1-1B50-4510E8C4E86F}"/>
              </a:ext>
            </a:extLst>
          </p:cNvPr>
          <p:cNvSpPr/>
          <p:nvPr/>
        </p:nvSpPr>
        <p:spPr>
          <a:xfrm>
            <a:off x="10716000" y="143569"/>
            <a:ext cx="1296000" cy="648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SHIELD</a:t>
            </a:r>
          </a:p>
        </p:txBody>
      </p:sp>
      <p:sp>
        <p:nvSpPr>
          <p:cNvPr id="5" name="Rectangle 4">
            <a:extLst>
              <a:ext uri="{FF2B5EF4-FFF2-40B4-BE49-F238E27FC236}">
                <a16:creationId xmlns:a16="http://schemas.microsoft.com/office/drawing/2014/main" id="{18CAF644-5884-EE01-BA1F-8A5233C2FA4D}"/>
              </a:ext>
            </a:extLst>
          </p:cNvPr>
          <p:cNvSpPr/>
          <p:nvPr/>
        </p:nvSpPr>
        <p:spPr>
          <a:xfrm>
            <a:off x="180000" y="1078714"/>
            <a:ext cx="11831999" cy="540000"/>
          </a:xfrm>
          <a:prstGeom prst="rect">
            <a:avLst/>
          </a:prstGeom>
          <a:solidFill>
            <a:schemeClr val="bg1">
              <a:lumMod val="85000"/>
              <a:alpha val="39000"/>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b="1" u="none" strike="noStrike" dirty="0">
                <a:solidFill>
                  <a:schemeClr val="tx2">
                    <a:lumMod val="90000"/>
                    <a:lumOff val="10000"/>
                  </a:schemeClr>
                </a:solidFill>
                <a:effectLst/>
                <a:latin typeface="Verdana" panose="020B0604030504040204" pitchFamily="34" charset="0"/>
                <a:ea typeface="Verdana" panose="020B0604030504040204" pitchFamily="34" charset="0"/>
                <a:cs typeface="Verdana" panose="020B0604030504040204" pitchFamily="34" charset="0"/>
              </a:rPr>
              <a:t>UNIQUE VALUE PROPOSITIONS (UVP)</a:t>
            </a:r>
          </a:p>
        </p:txBody>
      </p:sp>
    </p:spTree>
    <p:extLst>
      <p:ext uri="{BB962C8B-B14F-4D97-AF65-F5344CB8AC3E}">
        <p14:creationId xmlns:p14="http://schemas.microsoft.com/office/powerpoint/2010/main" val="16940077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showMasterPhAnim="0">
  <p:cSld>
    <p:bg>
      <p:bgPr>
        <a:solidFill>
          <a:srgbClr val="003366">
            <a:alpha val="28000"/>
          </a:srgbClr>
        </a:solidFill>
        <a:effectLst/>
      </p:bgPr>
    </p:bg>
    <p:spTree>
      <p:nvGrpSpPr>
        <p:cNvPr id="1" name=""/>
        <p:cNvGrpSpPr/>
        <p:nvPr/>
      </p:nvGrpSpPr>
      <p:grpSpPr>
        <a:xfrm>
          <a:off x="0" y="0"/>
          <a:ext cx="0" cy="0"/>
          <a:chOff x="0" y="0"/>
          <a:chExt cx="0" cy="0"/>
        </a:xfrm>
      </p:grpSpPr>
      <p:sp>
        <p:nvSpPr>
          <p:cNvPr id="47" name="Rectangle 46">
            <a:extLst>
              <a:ext uri="{FF2B5EF4-FFF2-40B4-BE49-F238E27FC236}">
                <a16:creationId xmlns:a16="http://schemas.microsoft.com/office/drawing/2014/main" id="{DAEB8389-E1E2-D13D-58C4-2AE22E6AFBAD}"/>
              </a:ext>
            </a:extLst>
          </p:cNvPr>
          <p:cNvSpPr/>
          <p:nvPr/>
        </p:nvSpPr>
        <p:spPr>
          <a:xfrm>
            <a:off x="0" y="0"/>
            <a:ext cx="12192000" cy="935145"/>
          </a:xfrm>
          <a:prstGeom prst="rect">
            <a:avLst/>
          </a:prstGeom>
          <a:gradFill flip="none"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path path="rect">
              <a:fillToRect l="100000" t="100000"/>
            </a:path>
            <a:tileRect r="-100000" b="-100000"/>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800" b="1" i="0" u="none" strike="noStrike" dirty="0">
                <a:solidFill>
                  <a:srgbClr val="003366"/>
                </a:solidFill>
                <a:effectLst/>
                <a:latin typeface="Arial" panose="020B0604020202020204" pitchFamily="34" charset="0"/>
              </a:rPr>
              <a:t>AI-ENHANCED </a:t>
            </a:r>
            <a:r>
              <a:rPr lang="en-IN" sz="1800" b="1" u="none" strike="noStrike" dirty="0">
                <a:solidFill>
                  <a:srgbClr val="003366"/>
                </a:solidFill>
                <a:effectLst/>
                <a:latin typeface="Aptos" panose="020B0004020202020204" pitchFamily="34" charset="0"/>
              </a:rPr>
              <a:t>HEALTHCARE</a:t>
            </a:r>
            <a:r>
              <a:rPr lang="en-IN" sz="1800" b="1" i="0" u="none" strike="noStrike" dirty="0">
                <a:solidFill>
                  <a:srgbClr val="003366"/>
                </a:solidFill>
                <a:effectLst/>
                <a:latin typeface="Arial" panose="020B0604020202020204" pitchFamily="34" charset="0"/>
              </a:rPr>
              <a:t> DIAGNOSTICS AND MANAGEMENT SYSTEM</a:t>
            </a:r>
            <a:r>
              <a:rPr lang="en-IN" sz="1800" b="1" dirty="0">
                <a:solidFill>
                  <a:srgbClr val="003366"/>
                </a:solidFill>
                <a:latin typeface=""/>
              </a:rPr>
              <a:t> </a:t>
            </a:r>
            <a:endParaRPr lang="en-US" dirty="0"/>
          </a:p>
        </p:txBody>
      </p:sp>
      <p:sp>
        <p:nvSpPr>
          <p:cNvPr id="2" name="Title 1">
            <a:extLst>
              <a:ext uri="{FF2B5EF4-FFF2-40B4-BE49-F238E27FC236}">
                <a16:creationId xmlns:a16="http://schemas.microsoft.com/office/drawing/2014/main" id="{F1BC2E77-3BAA-B358-D519-EF511A5B3096}"/>
              </a:ext>
            </a:extLst>
          </p:cNvPr>
          <p:cNvSpPr>
            <a:spLocks noGrp="1"/>
          </p:cNvSpPr>
          <p:nvPr>
            <p:ph type="title"/>
          </p:nvPr>
        </p:nvSpPr>
        <p:spPr>
          <a:xfrm>
            <a:off x="1928125" y="275906"/>
            <a:ext cx="8229339" cy="383330"/>
          </a:xfrm>
        </p:spPr>
        <p:txBody>
          <a:bodyPr vert="horz" lIns="91440" tIns="45720" rIns="91440" bIns="45720" rtlCol="0" anchor="ctr">
            <a:noAutofit/>
          </a:bodyPr>
          <a:lstStyle/>
          <a:p>
            <a:pPr algn="ctr"/>
            <a:r>
              <a:rPr lang="en-IN" sz="1800" b="1" dirty="0">
                <a:solidFill>
                  <a:schemeClr val="accent1"/>
                </a:solidFill>
                <a:latin typeface=""/>
              </a:rPr>
              <a:t> </a:t>
            </a:r>
            <a:endParaRPr lang="en-US" sz="1800" b="1" dirty="0">
              <a:solidFill>
                <a:schemeClr val="accent1"/>
              </a:solidFill>
            </a:endParaRPr>
          </a:p>
        </p:txBody>
      </p:sp>
      <p:pic>
        <p:nvPicPr>
          <p:cNvPr id="8" name="Picture 2" descr="Smart India Hackathon">
            <a:extLst>
              <a:ext uri="{FF2B5EF4-FFF2-40B4-BE49-F238E27FC236}">
                <a16:creationId xmlns:a16="http://schemas.microsoft.com/office/drawing/2014/main" id="{7FC82EC2-9337-F8CF-3BA6-1F8F4FB20730}"/>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003" y="93648"/>
            <a:ext cx="1568119" cy="747847"/>
          </a:xfrm>
          <a:prstGeom prst="rect">
            <a:avLst/>
          </a:prstGeom>
          <a:noFill/>
          <a:extLst>
            <a:ext uri="{909E8E84-426E-40DD-AFC4-6F175D3DCCD1}">
              <a14:hiddenFill xmlns:a14="http://schemas.microsoft.com/office/drawing/2010/main">
                <a:solidFill>
                  <a:srgbClr val="FFFFFF"/>
                </a:solidFill>
              </a14:hiddenFill>
            </a:ext>
          </a:extLst>
        </p:spPr>
      </p:pic>
      <p:sp>
        <p:nvSpPr>
          <p:cNvPr id="33" name="TextBox 32">
            <a:extLst>
              <a:ext uri="{FF2B5EF4-FFF2-40B4-BE49-F238E27FC236}">
                <a16:creationId xmlns:a16="http://schemas.microsoft.com/office/drawing/2014/main" id="{02A1780D-2BC2-2565-4273-CDE53D352341}"/>
              </a:ext>
            </a:extLst>
          </p:cNvPr>
          <p:cNvSpPr txBox="1"/>
          <p:nvPr/>
        </p:nvSpPr>
        <p:spPr>
          <a:xfrm>
            <a:off x="3048000" y="4665629"/>
            <a:ext cx="6096000" cy="369332"/>
          </a:xfrm>
          <a:prstGeom prst="rect">
            <a:avLst/>
          </a:prstGeom>
          <a:noFill/>
        </p:spPr>
        <p:txBody>
          <a:bodyPr wrap="square">
            <a:spAutoFit/>
          </a:bodyPr>
          <a:lstStyle/>
          <a:p>
            <a:r>
              <a:rPr lang="en-IN" b="0" i="0" u="none" strike="noStrike" dirty="0">
                <a:solidFill>
                  <a:srgbClr val="000000"/>
                </a:solidFill>
                <a:effectLst/>
              </a:rPr>
              <a:t> </a:t>
            </a:r>
            <a:endParaRPr lang="en-US" dirty="0"/>
          </a:p>
        </p:txBody>
      </p:sp>
      <p:sp>
        <p:nvSpPr>
          <p:cNvPr id="35" name="TextBox 34">
            <a:extLst>
              <a:ext uri="{FF2B5EF4-FFF2-40B4-BE49-F238E27FC236}">
                <a16:creationId xmlns:a16="http://schemas.microsoft.com/office/drawing/2014/main" id="{3E5C21A1-649C-2001-3264-6D83F0D3B0C5}"/>
              </a:ext>
            </a:extLst>
          </p:cNvPr>
          <p:cNvSpPr txBox="1"/>
          <p:nvPr/>
        </p:nvSpPr>
        <p:spPr>
          <a:xfrm>
            <a:off x="3048000" y="4665629"/>
            <a:ext cx="6096000" cy="369332"/>
          </a:xfrm>
          <a:prstGeom prst="rect">
            <a:avLst/>
          </a:prstGeom>
          <a:noFill/>
        </p:spPr>
        <p:txBody>
          <a:bodyPr wrap="square">
            <a:spAutoFit/>
          </a:bodyPr>
          <a:lstStyle/>
          <a:p>
            <a:r>
              <a:rPr lang="en-IN" b="0" i="0" u="none" strike="noStrike" dirty="0">
                <a:solidFill>
                  <a:srgbClr val="000000"/>
                </a:solidFill>
                <a:effectLst/>
              </a:rPr>
              <a:t> </a:t>
            </a:r>
            <a:endParaRPr lang="en-US" dirty="0"/>
          </a:p>
        </p:txBody>
      </p:sp>
      <p:sp>
        <p:nvSpPr>
          <p:cNvPr id="39" name="TextBox 38">
            <a:extLst>
              <a:ext uri="{FF2B5EF4-FFF2-40B4-BE49-F238E27FC236}">
                <a16:creationId xmlns:a16="http://schemas.microsoft.com/office/drawing/2014/main" id="{DE28495F-4AB0-E759-992A-BB81D8525C6C}"/>
              </a:ext>
            </a:extLst>
          </p:cNvPr>
          <p:cNvSpPr txBox="1">
            <a:spLocks/>
          </p:cNvSpPr>
          <p:nvPr/>
        </p:nvSpPr>
        <p:spPr>
          <a:xfrm>
            <a:off x="180003" y="1845332"/>
            <a:ext cx="4969564" cy="4885165"/>
          </a:xfrm>
          <a:prstGeom prst="rect">
            <a:avLst/>
          </a:prstGeom>
          <a:solidFill>
            <a:schemeClr val="bg1">
              <a:lumMod val="85000"/>
              <a:alpha val="39744"/>
            </a:schemeClr>
          </a:solidFill>
        </p:spPr>
        <p:txBody>
          <a:bodyPr wrap="square" lIns="180000" tIns="72000" rIns="180000" bIns="72000" anchor="ctr" anchorCtr="0">
            <a:spAutoFit/>
          </a:bodyPr>
          <a:lstStyle/>
          <a:p>
            <a:pPr algn="l" rtl="0">
              <a:spcBef>
                <a:spcPts val="0"/>
              </a:spcBef>
              <a:spcAft>
                <a:spcPts val="0"/>
              </a:spcAft>
            </a:pPr>
            <a:r>
              <a:rPr lang="en-IN" sz="1400" b="1" i="0" u="none" strike="noStrike" dirty="0">
                <a:solidFill>
                  <a:srgbClr val="000000"/>
                </a:solidFill>
                <a:effectLst/>
                <a:latin typeface="Baghdad" pitchFamily="2" charset="-78"/>
                <a:cs typeface="Baghdad" pitchFamily="2" charset="-78"/>
              </a:rPr>
              <a:t>BACKEND : </a:t>
            </a:r>
          </a:p>
          <a:p>
            <a:pPr algn="l" rtl="0">
              <a:spcBef>
                <a:spcPts val="0"/>
              </a:spcBef>
              <a:spcAft>
                <a:spcPts val="0"/>
              </a:spcAft>
            </a:pPr>
            <a:r>
              <a:rPr lang="en-IN" sz="1400" dirty="0">
                <a:solidFill>
                  <a:srgbClr val="000000"/>
                </a:solidFill>
                <a:latin typeface="Baghdad" pitchFamily="2" charset="-78"/>
                <a:cs typeface="Baghdad" pitchFamily="2" charset="-78"/>
              </a:rPr>
              <a:t>P</a:t>
            </a:r>
            <a:r>
              <a:rPr lang="en-IN" sz="1400" i="0" u="none" strike="noStrike" dirty="0">
                <a:solidFill>
                  <a:srgbClr val="000000"/>
                </a:solidFill>
                <a:effectLst/>
                <a:latin typeface="Baghdad" pitchFamily="2" charset="-78"/>
                <a:cs typeface="Baghdad" pitchFamily="2" charset="-78"/>
              </a:rPr>
              <a:t>ython flask</a:t>
            </a:r>
          </a:p>
          <a:p>
            <a:pPr algn="l" rtl="0">
              <a:spcBef>
                <a:spcPts val="0"/>
              </a:spcBef>
              <a:spcAft>
                <a:spcPts val="0"/>
              </a:spcAft>
            </a:pPr>
            <a:r>
              <a:rPr lang="en-IN" sz="1400" i="0" u="none" strike="noStrike" dirty="0">
                <a:solidFill>
                  <a:srgbClr val="000000"/>
                </a:solidFill>
                <a:effectLst/>
                <a:latin typeface="Baghdad" pitchFamily="2" charset="-78"/>
                <a:cs typeface="Baghdad" pitchFamily="2" charset="-78"/>
              </a:rPr>
              <a:t>Nodejs</a:t>
            </a:r>
          </a:p>
          <a:p>
            <a:pPr algn="l" rtl="0">
              <a:spcBef>
                <a:spcPts val="0"/>
              </a:spcBef>
              <a:spcAft>
                <a:spcPts val="0"/>
              </a:spcAft>
            </a:pPr>
            <a:endParaRPr lang="en-IN" sz="1400" b="1" dirty="0">
              <a:solidFill>
                <a:srgbClr val="000000"/>
              </a:solidFill>
              <a:latin typeface="Baghdad" pitchFamily="2" charset="-78"/>
              <a:cs typeface="Baghdad" pitchFamily="2" charset="-78"/>
            </a:endParaRPr>
          </a:p>
          <a:p>
            <a:pPr algn="l" rtl="0">
              <a:spcBef>
                <a:spcPts val="0"/>
              </a:spcBef>
              <a:spcAft>
                <a:spcPts val="0"/>
              </a:spcAft>
            </a:pPr>
            <a:r>
              <a:rPr lang="en-IN" sz="1400" b="1" dirty="0">
                <a:solidFill>
                  <a:srgbClr val="000000"/>
                </a:solidFill>
                <a:latin typeface="Baghdad" pitchFamily="2" charset="-78"/>
                <a:cs typeface="Baghdad" pitchFamily="2" charset="-78"/>
              </a:rPr>
              <a:t>FRONTEND :</a:t>
            </a:r>
          </a:p>
          <a:p>
            <a:pPr algn="l" rtl="0">
              <a:spcBef>
                <a:spcPts val="0"/>
              </a:spcBef>
              <a:spcAft>
                <a:spcPts val="0"/>
              </a:spcAft>
            </a:pPr>
            <a:r>
              <a:rPr lang="en-IN" sz="1400" dirty="0">
                <a:solidFill>
                  <a:srgbClr val="000000"/>
                </a:solidFill>
                <a:latin typeface="Baghdad" pitchFamily="2" charset="-78"/>
                <a:cs typeface="Baghdad" pitchFamily="2" charset="-78"/>
              </a:rPr>
              <a:t>React (Web App)</a:t>
            </a:r>
          </a:p>
          <a:p>
            <a:pPr algn="l" rtl="0">
              <a:spcBef>
                <a:spcPts val="0"/>
              </a:spcBef>
              <a:spcAft>
                <a:spcPts val="0"/>
              </a:spcAft>
            </a:pPr>
            <a:r>
              <a:rPr lang="en-IN" sz="1400" dirty="0">
                <a:solidFill>
                  <a:srgbClr val="000000"/>
                </a:solidFill>
                <a:latin typeface="Baghdad" pitchFamily="2" charset="-78"/>
                <a:cs typeface="Baghdad" pitchFamily="2" charset="-78"/>
              </a:rPr>
              <a:t>React native (Android Application)</a:t>
            </a:r>
          </a:p>
          <a:p>
            <a:pPr algn="l" rtl="0">
              <a:spcBef>
                <a:spcPts val="0"/>
              </a:spcBef>
              <a:spcAft>
                <a:spcPts val="0"/>
              </a:spcAft>
            </a:pPr>
            <a:endParaRPr lang="en-IN" sz="1400" b="1" i="0" u="none" strike="noStrike" dirty="0">
              <a:solidFill>
                <a:srgbClr val="000000"/>
              </a:solidFill>
              <a:effectLst/>
              <a:latin typeface="Baghdad" pitchFamily="2" charset="-78"/>
              <a:cs typeface="Baghdad" pitchFamily="2" charset="-78"/>
            </a:endParaRPr>
          </a:p>
          <a:p>
            <a:pPr algn="l" rtl="0">
              <a:spcBef>
                <a:spcPts val="0"/>
              </a:spcBef>
              <a:spcAft>
                <a:spcPts val="0"/>
              </a:spcAft>
            </a:pPr>
            <a:r>
              <a:rPr lang="en-IN" sz="1400" b="1" i="0" u="none" strike="noStrike" dirty="0">
                <a:solidFill>
                  <a:srgbClr val="000000"/>
                </a:solidFill>
                <a:effectLst/>
                <a:latin typeface="Baghdad" pitchFamily="2" charset="-78"/>
                <a:cs typeface="Baghdad" pitchFamily="2" charset="-78"/>
              </a:rPr>
              <a:t>DATABASE : </a:t>
            </a:r>
          </a:p>
          <a:p>
            <a:pPr algn="l" rtl="0">
              <a:spcBef>
                <a:spcPts val="0"/>
              </a:spcBef>
              <a:spcAft>
                <a:spcPts val="0"/>
              </a:spcAft>
            </a:pPr>
            <a:r>
              <a:rPr lang="en-IN" sz="1400" dirty="0">
                <a:solidFill>
                  <a:srgbClr val="000000"/>
                </a:solidFill>
                <a:latin typeface="Baghdad" pitchFamily="2" charset="-78"/>
                <a:cs typeface="Baghdad" pitchFamily="2" charset="-78"/>
              </a:rPr>
              <a:t>G</a:t>
            </a:r>
            <a:r>
              <a:rPr lang="en-IN" sz="1400" i="0" u="none" strike="noStrike" dirty="0">
                <a:solidFill>
                  <a:srgbClr val="000000"/>
                </a:solidFill>
                <a:effectLst/>
                <a:latin typeface="Baghdad" pitchFamily="2" charset="-78"/>
                <a:cs typeface="Baghdad" pitchFamily="2" charset="-78"/>
              </a:rPr>
              <a:t>oogle firebase </a:t>
            </a:r>
          </a:p>
          <a:p>
            <a:pPr rtl="0">
              <a:spcBef>
                <a:spcPts val="0"/>
              </a:spcBef>
              <a:spcAft>
                <a:spcPts val="0"/>
              </a:spcAft>
            </a:pPr>
            <a:endParaRPr lang="en-IN" sz="1400" i="0" u="none" strike="noStrike" dirty="0">
              <a:solidFill>
                <a:srgbClr val="000000"/>
              </a:solidFill>
              <a:effectLst/>
              <a:latin typeface="Baghdad" pitchFamily="2" charset="-78"/>
              <a:cs typeface="Baghdad" pitchFamily="2" charset="-78"/>
            </a:endParaRPr>
          </a:p>
          <a:p>
            <a:pPr rtl="0">
              <a:spcBef>
                <a:spcPts val="0"/>
              </a:spcBef>
              <a:spcAft>
                <a:spcPts val="0"/>
              </a:spcAft>
            </a:pPr>
            <a:r>
              <a:rPr lang="en-IN" sz="1400" b="1" i="0" u="none" strike="noStrike" dirty="0">
                <a:solidFill>
                  <a:srgbClr val="000000"/>
                </a:solidFill>
                <a:effectLst/>
                <a:latin typeface="Baghdad" pitchFamily="2" charset="-78"/>
                <a:cs typeface="Baghdad" pitchFamily="2" charset="-78"/>
              </a:rPr>
              <a:t>ENCRYPTION AND SECURITY :</a:t>
            </a:r>
          </a:p>
          <a:p>
            <a:pPr rtl="0">
              <a:spcBef>
                <a:spcPts val="0"/>
              </a:spcBef>
              <a:spcAft>
                <a:spcPts val="0"/>
              </a:spcAft>
            </a:pPr>
            <a:r>
              <a:rPr lang="en-IN" sz="1400" dirty="0">
                <a:solidFill>
                  <a:srgbClr val="000000"/>
                </a:solidFill>
                <a:latin typeface="Baghdad" pitchFamily="2" charset="-78"/>
                <a:cs typeface="Baghdad" pitchFamily="2" charset="-78"/>
              </a:rPr>
              <a:t>Google firebase </a:t>
            </a:r>
            <a:endParaRPr lang="en-IN" sz="1400" i="0" u="none" strike="noStrike" dirty="0">
              <a:solidFill>
                <a:srgbClr val="000000"/>
              </a:solidFill>
              <a:effectLst/>
              <a:latin typeface="Baghdad" pitchFamily="2" charset="-78"/>
              <a:cs typeface="Baghdad" pitchFamily="2" charset="-78"/>
            </a:endParaRPr>
          </a:p>
          <a:p>
            <a:pPr rtl="0">
              <a:spcBef>
                <a:spcPts val="0"/>
              </a:spcBef>
              <a:spcAft>
                <a:spcPts val="0"/>
              </a:spcAft>
            </a:pPr>
            <a:endParaRPr lang="en-IN" sz="1400" dirty="0">
              <a:solidFill>
                <a:srgbClr val="000000"/>
              </a:solidFill>
              <a:latin typeface="Baghdad" pitchFamily="2" charset="-78"/>
              <a:cs typeface="Baghdad" pitchFamily="2" charset="-78"/>
            </a:endParaRPr>
          </a:p>
          <a:p>
            <a:pPr rtl="0">
              <a:spcBef>
                <a:spcPts val="0"/>
              </a:spcBef>
              <a:spcAft>
                <a:spcPts val="0"/>
              </a:spcAft>
            </a:pPr>
            <a:r>
              <a:rPr lang="en-IN" sz="1400" b="1" dirty="0">
                <a:solidFill>
                  <a:srgbClr val="000000"/>
                </a:solidFill>
                <a:latin typeface="Baghdad" pitchFamily="2" charset="-78"/>
                <a:cs typeface="Baghdad" pitchFamily="2" charset="-78"/>
              </a:rPr>
              <a:t>AI/ML MODEL :</a:t>
            </a:r>
          </a:p>
          <a:p>
            <a:pPr rtl="0">
              <a:spcBef>
                <a:spcPts val="0"/>
              </a:spcBef>
              <a:spcAft>
                <a:spcPts val="0"/>
              </a:spcAft>
            </a:pPr>
            <a:r>
              <a:rPr lang="en-IN" sz="1400" b="0" i="0" u="none" strike="noStrike" dirty="0">
                <a:solidFill>
                  <a:srgbClr val="000000"/>
                </a:solidFill>
                <a:effectLst/>
                <a:latin typeface="Baghdad" pitchFamily="2" charset="-78"/>
                <a:cs typeface="Baghdad" pitchFamily="2" charset="-78"/>
              </a:rPr>
              <a:t>Gemini 1.5 flash</a:t>
            </a:r>
          </a:p>
          <a:p>
            <a:pPr rtl="0">
              <a:spcBef>
                <a:spcPts val="0"/>
              </a:spcBef>
              <a:spcAft>
                <a:spcPts val="0"/>
              </a:spcAft>
            </a:pPr>
            <a:r>
              <a:rPr lang="en-IN" sz="1400" dirty="0">
                <a:solidFill>
                  <a:srgbClr val="000000"/>
                </a:solidFill>
                <a:latin typeface="Baghdad" pitchFamily="2" charset="-78"/>
                <a:cs typeface="Baghdad" pitchFamily="2" charset="-78"/>
              </a:rPr>
              <a:t>Random forest</a:t>
            </a:r>
            <a:endParaRPr lang="en-IN" sz="1400" b="0" i="0" u="none" strike="noStrike" dirty="0">
              <a:solidFill>
                <a:srgbClr val="000000"/>
              </a:solidFill>
              <a:effectLst/>
              <a:latin typeface="Baghdad" pitchFamily="2" charset="-78"/>
              <a:cs typeface="Baghdad" pitchFamily="2" charset="-78"/>
            </a:endParaRPr>
          </a:p>
          <a:p>
            <a:pPr rtl="0">
              <a:spcBef>
                <a:spcPts val="0"/>
              </a:spcBef>
              <a:spcAft>
                <a:spcPts val="0"/>
              </a:spcAft>
            </a:pPr>
            <a:r>
              <a:rPr lang="en-IN" sz="1400" dirty="0">
                <a:solidFill>
                  <a:srgbClr val="000000"/>
                </a:solidFill>
                <a:latin typeface="Baghdad" pitchFamily="2" charset="-78"/>
                <a:cs typeface="Baghdad" pitchFamily="2" charset="-78"/>
              </a:rPr>
              <a:t>XG Boost</a:t>
            </a:r>
          </a:p>
          <a:p>
            <a:pPr rtl="0">
              <a:spcBef>
                <a:spcPts val="0"/>
              </a:spcBef>
              <a:spcAft>
                <a:spcPts val="0"/>
              </a:spcAft>
            </a:pPr>
            <a:r>
              <a:rPr lang="en-IN" sz="1400" b="0" i="0" u="none" strike="noStrike" dirty="0">
                <a:solidFill>
                  <a:srgbClr val="000000"/>
                </a:solidFill>
                <a:effectLst/>
                <a:latin typeface="Baghdad" pitchFamily="2" charset="-78"/>
                <a:cs typeface="Baghdad" pitchFamily="2" charset="-78"/>
              </a:rPr>
              <a:t>De</a:t>
            </a:r>
            <a:r>
              <a:rPr lang="en-IN" sz="1400" dirty="0">
                <a:solidFill>
                  <a:srgbClr val="000000"/>
                </a:solidFill>
                <a:latin typeface="Baghdad" pitchFamily="2" charset="-78"/>
                <a:cs typeface="Baghdad" pitchFamily="2" charset="-78"/>
              </a:rPr>
              <a:t>ep learning </a:t>
            </a:r>
            <a:endParaRPr lang="en-IN" sz="1400" b="0" i="0" u="none" strike="noStrike" dirty="0">
              <a:solidFill>
                <a:srgbClr val="000000"/>
              </a:solidFill>
              <a:effectLst/>
              <a:latin typeface="Baghdad" pitchFamily="2" charset="-78"/>
              <a:cs typeface="Baghdad" pitchFamily="2" charset="-78"/>
            </a:endParaRPr>
          </a:p>
          <a:p>
            <a:pPr rtl="0">
              <a:spcBef>
                <a:spcPts val="0"/>
              </a:spcBef>
              <a:spcAft>
                <a:spcPts val="0"/>
              </a:spcAft>
            </a:pPr>
            <a:endParaRPr lang="en-IN" sz="1400" b="0" i="0" u="none" strike="noStrike" dirty="0">
              <a:solidFill>
                <a:srgbClr val="000000"/>
              </a:solidFill>
              <a:effectLst/>
              <a:latin typeface="Baghdad" pitchFamily="2" charset="-78"/>
              <a:cs typeface="Baghdad" pitchFamily="2" charset="-78"/>
            </a:endParaRPr>
          </a:p>
          <a:p>
            <a:pPr rtl="0">
              <a:spcBef>
                <a:spcPts val="0"/>
              </a:spcBef>
              <a:spcAft>
                <a:spcPts val="0"/>
              </a:spcAft>
            </a:pPr>
            <a:r>
              <a:rPr lang="en-IN" sz="1400" b="1" i="0" u="none" strike="noStrike" dirty="0">
                <a:solidFill>
                  <a:srgbClr val="000000"/>
                </a:solidFill>
                <a:effectLst/>
                <a:latin typeface="Baghdad" pitchFamily="2" charset="-78"/>
                <a:cs typeface="Baghdad" pitchFamily="2" charset="-78"/>
              </a:rPr>
              <a:t>CLOUD SERVICES : </a:t>
            </a:r>
          </a:p>
          <a:p>
            <a:pPr rtl="0">
              <a:spcBef>
                <a:spcPts val="0"/>
              </a:spcBef>
              <a:spcAft>
                <a:spcPts val="0"/>
              </a:spcAft>
            </a:pPr>
            <a:r>
              <a:rPr lang="en-IN" sz="1400" dirty="0">
                <a:solidFill>
                  <a:srgbClr val="000000"/>
                </a:solidFill>
                <a:latin typeface="Baghdad" pitchFamily="2" charset="-78"/>
                <a:cs typeface="Baghdad" pitchFamily="2" charset="-78"/>
              </a:rPr>
              <a:t>G</a:t>
            </a:r>
            <a:r>
              <a:rPr lang="en-IN" sz="1400" i="0" u="none" strike="noStrike" dirty="0">
                <a:solidFill>
                  <a:srgbClr val="000000"/>
                </a:solidFill>
                <a:effectLst/>
                <a:latin typeface="Baghdad" pitchFamily="2" charset="-78"/>
                <a:cs typeface="Baghdad" pitchFamily="2" charset="-78"/>
              </a:rPr>
              <a:t>oogle firebase </a:t>
            </a:r>
          </a:p>
        </p:txBody>
      </p:sp>
      <p:sp>
        <p:nvSpPr>
          <p:cNvPr id="3" name="Rounded Rectangle 2">
            <a:extLst>
              <a:ext uri="{FF2B5EF4-FFF2-40B4-BE49-F238E27FC236}">
                <a16:creationId xmlns:a16="http://schemas.microsoft.com/office/drawing/2014/main" id="{09294B1E-EEE8-E456-BB84-F447ADAB0940}"/>
              </a:ext>
            </a:extLst>
          </p:cNvPr>
          <p:cNvSpPr/>
          <p:nvPr/>
        </p:nvSpPr>
        <p:spPr>
          <a:xfrm>
            <a:off x="10715997" y="143571"/>
            <a:ext cx="1296000" cy="648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SHIELD</a:t>
            </a:r>
          </a:p>
        </p:txBody>
      </p:sp>
      <p:sp>
        <p:nvSpPr>
          <p:cNvPr id="4" name="Rectangle 3">
            <a:extLst>
              <a:ext uri="{FF2B5EF4-FFF2-40B4-BE49-F238E27FC236}">
                <a16:creationId xmlns:a16="http://schemas.microsoft.com/office/drawing/2014/main" id="{86B7ECC6-5B3B-7D93-EAC6-11120569C896}"/>
              </a:ext>
            </a:extLst>
          </p:cNvPr>
          <p:cNvSpPr/>
          <p:nvPr/>
        </p:nvSpPr>
        <p:spPr>
          <a:xfrm>
            <a:off x="5639897" y="5829300"/>
            <a:ext cx="6234050" cy="725126"/>
          </a:xfrm>
          <a:prstGeom prst="rect">
            <a:avLst/>
          </a:prstGeom>
          <a:solidFill>
            <a:schemeClr val="bg1">
              <a:lumMod val="85000"/>
              <a:alpha val="41195"/>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t" anchorCtr="0"/>
          <a:lstStyle/>
          <a:p>
            <a:r>
              <a:rPr lang="en-US" b="1" dirty="0">
                <a:solidFill>
                  <a:schemeClr val="tx1"/>
                </a:solidFill>
              </a:rPr>
              <a:t>PRODUCT STATUS :   </a:t>
            </a:r>
            <a:r>
              <a:rPr lang="en-US" dirty="0">
                <a:solidFill>
                  <a:schemeClr val="tx1"/>
                </a:solidFill>
                <a:latin typeface="Baghdad" pitchFamily="2" charset="-78"/>
                <a:cs typeface="Baghdad" pitchFamily="2" charset="-78"/>
              </a:rPr>
              <a:t>X-Ray analysis via image uploading will be available in the next update .</a:t>
            </a:r>
          </a:p>
        </p:txBody>
      </p:sp>
      <p:sp>
        <p:nvSpPr>
          <p:cNvPr id="5" name="Rectangle 4">
            <a:extLst>
              <a:ext uri="{FF2B5EF4-FFF2-40B4-BE49-F238E27FC236}">
                <a16:creationId xmlns:a16="http://schemas.microsoft.com/office/drawing/2014/main" id="{886D2AAD-DA79-597E-40E6-0F565909D8E9}"/>
              </a:ext>
            </a:extLst>
          </p:cNvPr>
          <p:cNvSpPr/>
          <p:nvPr/>
        </p:nvSpPr>
        <p:spPr>
          <a:xfrm>
            <a:off x="180003" y="1211051"/>
            <a:ext cx="4969564" cy="542374"/>
          </a:xfrm>
          <a:prstGeom prst="rect">
            <a:avLst/>
          </a:prstGeom>
          <a:solidFill>
            <a:schemeClr val="bg1">
              <a:lumMod val="85000"/>
              <a:alpha val="42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nchorCtr="0"/>
          <a:lstStyle/>
          <a:p>
            <a:pPr algn="ctr"/>
            <a:r>
              <a:rPr lang="en-US" b="1" dirty="0">
                <a:solidFill>
                  <a:schemeClr val="tx1"/>
                </a:solidFill>
              </a:rPr>
              <a:t> </a:t>
            </a:r>
            <a:r>
              <a:rPr lang="en-US" b="1" dirty="0">
                <a:solidFill>
                  <a:srgbClr val="003366"/>
                </a:solidFill>
                <a:latin typeface="Verdana" panose="020B0604030504040204" pitchFamily="34" charset="0"/>
                <a:ea typeface="Verdana" panose="020B0604030504040204" pitchFamily="34" charset="0"/>
                <a:cs typeface="Verdana" panose="020B0604030504040204" pitchFamily="34" charset="0"/>
              </a:rPr>
              <a:t>TECH STACK </a:t>
            </a:r>
          </a:p>
        </p:txBody>
      </p:sp>
      <p:pic>
        <p:nvPicPr>
          <p:cNvPr id="6" name="Picture 5">
            <a:extLst>
              <a:ext uri="{FF2B5EF4-FFF2-40B4-BE49-F238E27FC236}">
                <a16:creationId xmlns:a16="http://schemas.microsoft.com/office/drawing/2014/main" id="{86A8DC59-C34D-4597-3613-C0AD70AC5883}"/>
              </a:ext>
            </a:extLst>
          </p:cNvPr>
          <p:cNvPicPr>
            <a:picLocks noChangeAspect="1"/>
          </p:cNvPicPr>
          <p:nvPr/>
        </p:nvPicPr>
        <p:blipFill>
          <a:blip r:embed="rId3"/>
          <a:stretch>
            <a:fillRect/>
          </a:stretch>
        </p:blipFill>
        <p:spPr>
          <a:xfrm>
            <a:off x="5483705" y="1234162"/>
            <a:ext cx="2986528" cy="1463745"/>
          </a:xfrm>
          <a:prstGeom prst="rect">
            <a:avLst/>
          </a:prstGeom>
        </p:spPr>
      </p:pic>
      <p:pic>
        <p:nvPicPr>
          <p:cNvPr id="7" name="Picture 6">
            <a:extLst>
              <a:ext uri="{FF2B5EF4-FFF2-40B4-BE49-F238E27FC236}">
                <a16:creationId xmlns:a16="http://schemas.microsoft.com/office/drawing/2014/main" id="{E33DC5B2-28B1-2BB7-96C7-464580B77B74}"/>
              </a:ext>
            </a:extLst>
          </p:cNvPr>
          <p:cNvPicPr>
            <a:picLocks noChangeAspect="1"/>
          </p:cNvPicPr>
          <p:nvPr/>
        </p:nvPicPr>
        <p:blipFill>
          <a:blip r:embed="rId4"/>
          <a:stretch>
            <a:fillRect/>
          </a:stretch>
        </p:blipFill>
        <p:spPr>
          <a:xfrm>
            <a:off x="8887419" y="1258598"/>
            <a:ext cx="2986528" cy="1463745"/>
          </a:xfrm>
          <a:prstGeom prst="rect">
            <a:avLst/>
          </a:prstGeom>
        </p:spPr>
      </p:pic>
      <p:pic>
        <p:nvPicPr>
          <p:cNvPr id="9" name="Picture 8">
            <a:extLst>
              <a:ext uri="{FF2B5EF4-FFF2-40B4-BE49-F238E27FC236}">
                <a16:creationId xmlns:a16="http://schemas.microsoft.com/office/drawing/2014/main" id="{B821812C-7ACA-FB5B-5669-B4273C4F6E82}"/>
              </a:ext>
            </a:extLst>
          </p:cNvPr>
          <p:cNvPicPr>
            <a:picLocks noChangeAspect="1"/>
          </p:cNvPicPr>
          <p:nvPr/>
        </p:nvPicPr>
        <p:blipFill>
          <a:blip r:embed="rId5"/>
          <a:stretch>
            <a:fillRect/>
          </a:stretch>
        </p:blipFill>
        <p:spPr>
          <a:xfrm>
            <a:off x="5483705" y="3045796"/>
            <a:ext cx="2986528" cy="1463745"/>
          </a:xfrm>
          <a:prstGeom prst="rect">
            <a:avLst/>
          </a:prstGeom>
        </p:spPr>
      </p:pic>
      <p:pic>
        <p:nvPicPr>
          <p:cNvPr id="10" name="Picture 9">
            <a:extLst>
              <a:ext uri="{FF2B5EF4-FFF2-40B4-BE49-F238E27FC236}">
                <a16:creationId xmlns:a16="http://schemas.microsoft.com/office/drawing/2014/main" id="{68EB4B1F-C486-01E6-BD47-A9A7D6B6C5E3}"/>
              </a:ext>
            </a:extLst>
          </p:cNvPr>
          <p:cNvPicPr>
            <a:picLocks noChangeAspect="1"/>
          </p:cNvPicPr>
          <p:nvPr/>
        </p:nvPicPr>
        <p:blipFill>
          <a:blip r:embed="rId6"/>
          <a:stretch>
            <a:fillRect/>
          </a:stretch>
        </p:blipFill>
        <p:spPr>
          <a:xfrm>
            <a:off x="8887419" y="3045796"/>
            <a:ext cx="2986528" cy="1477481"/>
          </a:xfrm>
          <a:prstGeom prst="rect">
            <a:avLst/>
          </a:prstGeom>
        </p:spPr>
      </p:pic>
    </p:spTree>
    <p:extLst>
      <p:ext uri="{BB962C8B-B14F-4D97-AF65-F5344CB8AC3E}">
        <p14:creationId xmlns:p14="http://schemas.microsoft.com/office/powerpoint/2010/main" val="3693475339"/>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003366">
            <a:alpha val="27628"/>
          </a:srgb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4FD51F1-ABF9-0AFB-9EE6-9B9D02BF430B}"/>
              </a:ext>
            </a:extLst>
          </p:cNvPr>
          <p:cNvSpPr/>
          <p:nvPr/>
        </p:nvSpPr>
        <p:spPr>
          <a:xfrm>
            <a:off x="180000" y="1870364"/>
            <a:ext cx="11844000" cy="4709417"/>
          </a:xfrm>
          <a:prstGeom prst="rect">
            <a:avLst/>
          </a:prstGeom>
          <a:solidFill>
            <a:schemeClr val="bg1">
              <a:lumMod val="85000"/>
              <a:alpha val="40414"/>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lIns="108000" rtlCol="0" anchor="ctr"/>
          <a:lstStyle/>
          <a:p>
            <a:pPr algn="ctr"/>
            <a:endParaRPr lang="en-US"/>
          </a:p>
        </p:txBody>
      </p:sp>
      <p:sp>
        <p:nvSpPr>
          <p:cNvPr id="8" name="Rectangle 7">
            <a:extLst>
              <a:ext uri="{FF2B5EF4-FFF2-40B4-BE49-F238E27FC236}">
                <a16:creationId xmlns:a16="http://schemas.microsoft.com/office/drawing/2014/main" id="{C6672D47-DEB7-C473-78DE-0E349534C415}"/>
              </a:ext>
            </a:extLst>
          </p:cNvPr>
          <p:cNvSpPr/>
          <p:nvPr/>
        </p:nvSpPr>
        <p:spPr>
          <a:xfrm>
            <a:off x="180000" y="1078717"/>
            <a:ext cx="11844000" cy="540000"/>
          </a:xfrm>
          <a:prstGeom prst="rect">
            <a:avLst/>
          </a:prstGeom>
          <a:solidFill>
            <a:schemeClr val="bg1">
              <a:lumMod val="85000"/>
              <a:alpha val="59726"/>
            </a:schemeClr>
          </a:soli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IN" b="1" u="none" strike="noStrike" dirty="0">
              <a:solidFill>
                <a:schemeClr val="tx2">
                  <a:lumMod val="90000"/>
                  <a:lumOff val="10000"/>
                </a:schemeClr>
              </a:solidFill>
              <a:effectLst/>
              <a:latin typeface="Verdana" panose="020B0604030504040204" pitchFamily="34" charset="0"/>
              <a:ea typeface="Verdana" panose="020B0604030504040204" pitchFamily="34" charset="0"/>
              <a:cs typeface="Verdana" panose="020B0604030504040204" pitchFamily="34" charset="0"/>
            </a:endParaRPr>
          </a:p>
        </p:txBody>
      </p:sp>
      <p:sp>
        <p:nvSpPr>
          <p:cNvPr id="3" name="Text Placeholder 2">
            <a:extLst>
              <a:ext uri="{FF2B5EF4-FFF2-40B4-BE49-F238E27FC236}">
                <a16:creationId xmlns:a16="http://schemas.microsoft.com/office/drawing/2014/main" id="{E2589AF2-07B4-126A-51EC-E84BD34C22D9}"/>
              </a:ext>
            </a:extLst>
          </p:cNvPr>
          <p:cNvSpPr>
            <a:spLocks noGrp="1"/>
          </p:cNvSpPr>
          <p:nvPr>
            <p:ph type="body" idx="1"/>
          </p:nvPr>
        </p:nvSpPr>
        <p:spPr>
          <a:xfrm>
            <a:off x="168001" y="1882546"/>
            <a:ext cx="11843999" cy="4831882"/>
          </a:xfrm>
        </p:spPr>
        <p:txBody>
          <a:bodyPr lIns="180000" tIns="180000">
            <a:normAutofit/>
          </a:bodyPr>
          <a:lstStyle/>
          <a:p>
            <a:pPr marL="0" indent="0" algn="just" rtl="0" fontAlgn="base">
              <a:spcBef>
                <a:spcPts val="0"/>
              </a:spcBef>
              <a:spcAft>
                <a:spcPts val="0"/>
              </a:spcAft>
              <a:buNone/>
            </a:pPr>
            <a:r>
              <a:rPr lang="en-IN" sz="1400" b="1" i="0" u="none" strike="noStrike" dirty="0">
                <a:solidFill>
                  <a:srgbClr val="000000"/>
                </a:solidFill>
                <a:effectLst/>
                <a:latin typeface="Baghdad" pitchFamily="2" charset="-78"/>
                <a:cs typeface="Baghdad" pitchFamily="2" charset="-78"/>
              </a:rPr>
              <a:t>ANALYSIS OF THE FEASIBILITY OF THE IDEA</a:t>
            </a:r>
          </a:p>
          <a:p>
            <a:pPr marL="0" indent="0" algn="just" rtl="0" fontAlgn="base">
              <a:spcBef>
                <a:spcPts val="0"/>
              </a:spcBef>
              <a:spcAft>
                <a:spcPts val="0"/>
              </a:spcAft>
              <a:buNone/>
            </a:pPr>
            <a:r>
              <a:rPr lang="en-IN" sz="1400" b="1" dirty="0">
                <a:solidFill>
                  <a:srgbClr val="000000"/>
                </a:solidFill>
                <a:latin typeface="Baghdad" pitchFamily="2" charset="-78"/>
                <a:cs typeface="Baghdad" pitchFamily="2" charset="-78"/>
              </a:rPr>
              <a:t> </a:t>
            </a:r>
          </a:p>
          <a:p>
            <a:pPr marL="0" indent="0" algn="just" rtl="0" fontAlgn="base">
              <a:lnSpc>
                <a:spcPct val="100000"/>
              </a:lnSpc>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Technical Feasibility:</a:t>
            </a:r>
          </a:p>
          <a:p>
            <a:pPr algn="just" fontAlgn="base">
              <a:lnSpc>
                <a:spcPct val="100000"/>
              </a:lnSpc>
              <a:spcBef>
                <a:spcPts val="100"/>
              </a:spcBef>
              <a:spcAft>
                <a:spcPts val="100"/>
              </a:spcAft>
            </a:pPr>
            <a:r>
              <a:rPr lang="en-IN" sz="1400" b="1" i="0" u="none" strike="noStrike" dirty="0">
                <a:solidFill>
                  <a:srgbClr val="000000"/>
                </a:solidFill>
                <a:effectLst/>
                <a:latin typeface="Baghdad" pitchFamily="2" charset="-78"/>
                <a:cs typeface="Baghdad" pitchFamily="2" charset="-78"/>
              </a:rPr>
              <a:t>Patient Management System (PMS)</a:t>
            </a:r>
            <a:r>
              <a:rPr lang="en-IN" sz="1400" b="0" i="0" u="none" strike="noStrike" dirty="0">
                <a:solidFill>
                  <a:srgbClr val="000000"/>
                </a:solidFill>
                <a:effectLst/>
                <a:latin typeface="Baghdad" pitchFamily="2" charset="-78"/>
                <a:cs typeface="Baghdad" pitchFamily="2" charset="-78"/>
              </a:rPr>
              <a:t>The system will leverage the existing ZK Medical Billing Platform's data management capabilities and expand them to include a comprehensive </a:t>
            </a:r>
            <a:r>
              <a:rPr lang="en-IN" sz="1400" b="1" i="0" u="none" strike="noStrike" dirty="0">
                <a:solidFill>
                  <a:srgbClr val="000000"/>
                </a:solidFill>
                <a:effectLst/>
                <a:latin typeface="Baghdad" pitchFamily="2" charset="-78"/>
                <a:cs typeface="Baghdad" pitchFamily="2" charset="-78"/>
              </a:rPr>
              <a:t>Patient Management System (PMS)</a:t>
            </a:r>
            <a:r>
              <a:rPr lang="en-IN" sz="1400" b="0" i="0" u="none" strike="noStrike" dirty="0">
                <a:solidFill>
                  <a:srgbClr val="000000"/>
                </a:solidFill>
                <a:effectLst/>
                <a:latin typeface="Baghdad" pitchFamily="2" charset="-78"/>
                <a:cs typeface="Baghdad" pitchFamily="2" charset="-78"/>
              </a:rPr>
              <a:t>. This PMS will handle patient records, appointment scheduling, billing, follow-up reminders, and communication.</a:t>
            </a:r>
            <a:endParaRPr lang="en-IN" sz="1400" b="1" i="0" u="none" strike="noStrike" dirty="0">
              <a:solidFill>
                <a:srgbClr val="000000"/>
              </a:solidFill>
              <a:effectLst/>
              <a:latin typeface="Baghdad" pitchFamily="2" charset="-78"/>
              <a:cs typeface="Baghdad" pitchFamily="2" charset="-78"/>
            </a:endParaRPr>
          </a:p>
          <a:p>
            <a:pPr algn="just" fontAlgn="base">
              <a:lnSpc>
                <a:spcPct val="100000"/>
              </a:lnSpc>
              <a:spcBef>
                <a:spcPts val="100"/>
              </a:spcBef>
              <a:spcAft>
                <a:spcPts val="100"/>
              </a:spcAft>
            </a:pPr>
            <a:r>
              <a:rPr lang="en-IN" sz="1400" b="1" i="0" u="none" strike="noStrike" dirty="0">
                <a:solidFill>
                  <a:srgbClr val="000000"/>
                </a:solidFill>
                <a:effectLst/>
                <a:latin typeface="Baghdad" pitchFamily="2" charset="-78"/>
                <a:cs typeface="Baghdad" pitchFamily="2" charset="-78"/>
              </a:rPr>
              <a:t>AI/ML Models:</a:t>
            </a:r>
            <a:r>
              <a:rPr lang="en-IN" sz="1400" b="0" i="0" u="none" strike="noStrike" dirty="0">
                <a:solidFill>
                  <a:srgbClr val="000000"/>
                </a:solidFill>
                <a:effectLst/>
                <a:latin typeface="Baghdad" pitchFamily="2" charset="-78"/>
                <a:cs typeface="Baghdad" pitchFamily="2" charset="-78"/>
              </a:rPr>
              <a:t> Existing technologies for OCR, NLP, and predictive analytics are mature and available.</a:t>
            </a:r>
          </a:p>
          <a:p>
            <a:pPr algn="just" fontAlgn="base">
              <a:lnSpc>
                <a:spcPct val="100000"/>
              </a:lnSpc>
              <a:spcBef>
                <a:spcPts val="100"/>
              </a:spcBef>
              <a:spcAft>
                <a:spcPts val="100"/>
              </a:spcAft>
            </a:pPr>
            <a:r>
              <a:rPr lang="en-IN" sz="1400" b="1" i="0" u="none" strike="noStrike" dirty="0">
                <a:solidFill>
                  <a:srgbClr val="000000"/>
                </a:solidFill>
                <a:effectLst/>
                <a:latin typeface="Baghdad" pitchFamily="2" charset="-78"/>
                <a:cs typeface="Baghdad" pitchFamily="2" charset="-78"/>
              </a:rPr>
              <a:t>Infrastructure:</a:t>
            </a:r>
            <a:r>
              <a:rPr lang="en-IN" sz="1400" b="0" i="0" u="none" strike="noStrike" dirty="0">
                <a:solidFill>
                  <a:srgbClr val="000000"/>
                </a:solidFill>
                <a:effectLst/>
                <a:latin typeface="Baghdad" pitchFamily="2" charset="-78"/>
                <a:cs typeface="Baghdad" pitchFamily="2" charset="-78"/>
              </a:rPr>
              <a:t> Cloud-based solutions can handle data storage and processing needs.</a:t>
            </a:r>
          </a:p>
          <a:p>
            <a:pPr marL="0" indent="0" algn="l">
              <a:lnSpc>
                <a:spcPct val="100000"/>
              </a:lnSpc>
              <a:spcBef>
                <a:spcPts val="100"/>
              </a:spcBef>
              <a:spcAft>
                <a:spcPts val="100"/>
              </a:spcAft>
              <a:buNone/>
            </a:pPr>
            <a:endParaRPr lang="en-IN" sz="1400" b="1" i="0" u="none" strike="noStrike" dirty="0">
              <a:solidFill>
                <a:srgbClr val="000000"/>
              </a:solidFill>
              <a:effectLst/>
              <a:latin typeface="Baghdad" pitchFamily="2" charset="-78"/>
              <a:cs typeface="Baghdad" pitchFamily="2" charset="-78"/>
            </a:endParaRPr>
          </a:p>
          <a:p>
            <a:pPr marL="0" indent="0" algn="l">
              <a:lnSpc>
                <a:spcPct val="100000"/>
              </a:lnSpc>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Market Feasibility:</a:t>
            </a:r>
          </a:p>
          <a:p>
            <a:pPr>
              <a:lnSpc>
                <a:spcPct val="100000"/>
              </a:lnSpc>
              <a:spcBef>
                <a:spcPts val="100"/>
              </a:spcBef>
              <a:spcAft>
                <a:spcPts val="100"/>
              </a:spcAft>
            </a:pPr>
            <a:r>
              <a:rPr lang="en-IN" sz="1400" b="1" i="0" u="none" strike="noStrike" dirty="0">
                <a:solidFill>
                  <a:srgbClr val="000000"/>
                </a:solidFill>
                <a:effectLst/>
                <a:latin typeface="Baghdad" pitchFamily="2" charset="-78"/>
                <a:cs typeface="Baghdad" pitchFamily="2" charset="-78"/>
              </a:rPr>
              <a:t>Demand:</a:t>
            </a:r>
            <a:r>
              <a:rPr lang="en-IN" sz="1400" b="0" i="0" u="none" strike="noStrike" dirty="0">
                <a:solidFill>
                  <a:srgbClr val="000000"/>
                </a:solidFill>
                <a:effectLst/>
                <a:latin typeface="Baghdad" pitchFamily="2" charset="-78"/>
                <a:cs typeface="Baghdad" pitchFamily="2" charset="-78"/>
              </a:rPr>
              <a:t> Growing interest in digital health solutions and personalized medicine</a:t>
            </a:r>
            <a:r>
              <a:rPr lang="en-IN" sz="1400" dirty="0">
                <a:solidFill>
                  <a:srgbClr val="000000"/>
                </a:solidFill>
                <a:latin typeface="Baghdad" pitchFamily="2" charset="-78"/>
                <a:cs typeface="Baghdad" pitchFamily="2" charset="-78"/>
              </a:rPr>
              <a:t>.</a:t>
            </a:r>
          </a:p>
          <a:p>
            <a:pPr>
              <a:lnSpc>
                <a:spcPct val="100000"/>
              </a:lnSpc>
              <a:spcBef>
                <a:spcPts val="100"/>
              </a:spcBef>
              <a:spcAft>
                <a:spcPts val="100"/>
              </a:spcAft>
            </a:pPr>
            <a:r>
              <a:rPr lang="en-IN" sz="1400" b="1" i="0" u="none" strike="noStrike" dirty="0">
                <a:solidFill>
                  <a:srgbClr val="000000"/>
                </a:solidFill>
                <a:effectLst/>
                <a:latin typeface="Baghdad" pitchFamily="2" charset="-78"/>
                <a:cs typeface="Baghdad" pitchFamily="2" charset="-78"/>
              </a:rPr>
              <a:t>Competitors:</a:t>
            </a:r>
            <a:r>
              <a:rPr lang="en-IN" sz="1400" b="0" i="0" u="none" strike="noStrike" dirty="0">
                <a:solidFill>
                  <a:srgbClr val="000000"/>
                </a:solidFill>
                <a:effectLst/>
                <a:latin typeface="Baghdad" pitchFamily="2" charset="-78"/>
                <a:cs typeface="Baghdad" pitchFamily="2" charset="-78"/>
              </a:rPr>
              <a:t> Unique combination of real-time monitoring and AI diagnostics differentiates from existing solutions.</a:t>
            </a:r>
          </a:p>
          <a:p>
            <a:pPr>
              <a:spcBef>
                <a:spcPts val="100"/>
              </a:spcBef>
              <a:spcAft>
                <a:spcPts val="100"/>
              </a:spcAft>
            </a:pPr>
            <a:r>
              <a:rPr lang="en-IN" sz="1400" b="1" dirty="0">
                <a:latin typeface="Baghdad" pitchFamily="2" charset="-78"/>
                <a:cs typeface="Baghdad" pitchFamily="2" charset="-78"/>
              </a:rPr>
              <a:t>Target Audience: </a:t>
            </a:r>
            <a:r>
              <a:rPr lang="en-IN" sz="1400" dirty="0">
                <a:latin typeface="Baghdad" pitchFamily="2" charset="-78"/>
                <a:cs typeface="Baghdad" pitchFamily="2" charset="-78"/>
              </a:rPr>
              <a:t>In addition to hospitals, clinics, and diagnostic centres, the enhanced patient management capabilities and AI-powered query system will appeal to smaller healthcare providers and private practices seeking to automate their operations.</a:t>
            </a:r>
          </a:p>
          <a:p>
            <a:pPr marL="0" indent="0">
              <a:spcBef>
                <a:spcPts val="100"/>
              </a:spcBef>
              <a:spcAft>
                <a:spcPts val="100"/>
              </a:spcAft>
              <a:buNone/>
            </a:pPr>
            <a:br>
              <a:rPr lang="en-IN" sz="1400" dirty="0">
                <a:latin typeface="Baghdad" pitchFamily="2" charset="-78"/>
                <a:cs typeface="Baghdad" pitchFamily="2" charset="-78"/>
              </a:rPr>
            </a:br>
            <a:endParaRPr lang="en-IN" sz="1400" b="0" i="0" u="none" strike="noStrike" dirty="0">
              <a:solidFill>
                <a:srgbClr val="000000"/>
              </a:solidFill>
              <a:effectLst/>
              <a:latin typeface="Baghdad" pitchFamily="2" charset="-78"/>
              <a:cs typeface="Baghdad" pitchFamily="2" charset="-78"/>
            </a:endParaRPr>
          </a:p>
          <a:p>
            <a:pPr marL="0" indent="0" algn="l">
              <a:lnSpc>
                <a:spcPct val="100000"/>
              </a:lnSpc>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 </a:t>
            </a:r>
            <a:endParaRPr lang="en-IN" sz="1400" b="0" i="0" u="none" strike="noStrike" dirty="0">
              <a:solidFill>
                <a:srgbClr val="000000"/>
              </a:solidFill>
              <a:effectLst/>
              <a:latin typeface="Baghdad" pitchFamily="2" charset="-78"/>
              <a:cs typeface="Baghdad" pitchFamily="2" charset="-78"/>
            </a:endParaRPr>
          </a:p>
          <a:p>
            <a:pPr marL="0" indent="0">
              <a:buNone/>
            </a:pPr>
            <a:r>
              <a:rPr lang="en-IN" sz="2000" b="1" i="0" u="none" strike="noStrike" dirty="0">
                <a:solidFill>
                  <a:srgbClr val="000000"/>
                </a:solidFill>
                <a:effectLst/>
              </a:rPr>
              <a:t> </a:t>
            </a:r>
            <a:endParaRPr lang="en-US" dirty="0"/>
          </a:p>
        </p:txBody>
      </p:sp>
      <p:sp>
        <p:nvSpPr>
          <p:cNvPr id="4" name="Rectangle 3">
            <a:extLst>
              <a:ext uri="{FF2B5EF4-FFF2-40B4-BE49-F238E27FC236}">
                <a16:creationId xmlns:a16="http://schemas.microsoft.com/office/drawing/2014/main" id="{FBF1170E-6A99-251C-38C1-D6176B165D69}"/>
              </a:ext>
            </a:extLst>
          </p:cNvPr>
          <p:cNvSpPr/>
          <p:nvPr/>
        </p:nvSpPr>
        <p:spPr>
          <a:xfrm>
            <a:off x="0" y="0"/>
            <a:ext cx="12192000" cy="935145"/>
          </a:xfrm>
          <a:prstGeom prst="rect">
            <a:avLst/>
          </a:prstGeom>
          <a:gradFill flip="none"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path path="rect">
              <a:fillToRect l="100000" t="100000"/>
            </a:path>
            <a:tileRect r="-100000" b="-100000"/>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pic>
        <p:nvPicPr>
          <p:cNvPr id="5" name="Picture 2" descr="Smart India Hackathon">
            <a:extLst>
              <a:ext uri="{FF2B5EF4-FFF2-40B4-BE49-F238E27FC236}">
                <a16:creationId xmlns:a16="http://schemas.microsoft.com/office/drawing/2014/main" id="{B48AF7EB-6464-A9D2-2330-E94EB961A313}"/>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0000" y="84870"/>
            <a:ext cx="1567264" cy="7560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A8361478-A6F8-D4C6-06AD-E81AB1D83FCF}"/>
              </a:ext>
            </a:extLst>
          </p:cNvPr>
          <p:cNvSpPr txBox="1"/>
          <p:nvPr/>
        </p:nvSpPr>
        <p:spPr>
          <a:xfrm>
            <a:off x="1991686" y="278219"/>
            <a:ext cx="8208626" cy="369332"/>
          </a:xfrm>
          <a:prstGeom prst="rect">
            <a:avLst/>
          </a:prstGeom>
          <a:noFill/>
        </p:spPr>
        <p:txBody>
          <a:bodyPr wrap="square">
            <a:spAutoFit/>
          </a:bodyPr>
          <a:lstStyle/>
          <a:p>
            <a:pPr algn="ctr"/>
            <a:r>
              <a:rPr lang="en-IN" sz="1800" b="1" i="0" u="none" strike="noStrike" dirty="0">
                <a:solidFill>
                  <a:srgbClr val="003366"/>
                </a:solidFill>
                <a:effectLst/>
                <a:latin typeface="Arial" panose="020B0604020202020204" pitchFamily="34" charset="0"/>
              </a:rPr>
              <a:t>AI-ENHANCED </a:t>
            </a:r>
            <a:r>
              <a:rPr lang="en-IN" sz="1800" b="1" u="none" strike="noStrike" dirty="0">
                <a:solidFill>
                  <a:srgbClr val="003366"/>
                </a:solidFill>
                <a:effectLst/>
                <a:latin typeface="Aptos" panose="020B0004020202020204" pitchFamily="34" charset="0"/>
              </a:rPr>
              <a:t>HEALTHCARE</a:t>
            </a:r>
            <a:r>
              <a:rPr lang="en-IN" sz="1800" b="1" i="0" u="none" strike="noStrike" dirty="0">
                <a:solidFill>
                  <a:srgbClr val="003366"/>
                </a:solidFill>
                <a:effectLst/>
                <a:latin typeface="Arial" panose="020B0604020202020204" pitchFamily="34" charset="0"/>
              </a:rPr>
              <a:t> DIAGNOSTICS AND MANAGEMENT SYSTEM</a:t>
            </a:r>
            <a:r>
              <a:rPr lang="en-IN" sz="1800" b="1" dirty="0">
                <a:solidFill>
                  <a:srgbClr val="003366"/>
                </a:solidFill>
                <a:latin typeface=""/>
              </a:rPr>
              <a:t> </a:t>
            </a:r>
            <a:endParaRPr lang="en-US" dirty="0"/>
          </a:p>
        </p:txBody>
      </p:sp>
      <p:sp>
        <p:nvSpPr>
          <p:cNvPr id="7" name="Title 1">
            <a:extLst>
              <a:ext uri="{FF2B5EF4-FFF2-40B4-BE49-F238E27FC236}">
                <a16:creationId xmlns:a16="http://schemas.microsoft.com/office/drawing/2014/main" id="{BE48C830-A354-E928-D238-584929F6A3B3}"/>
              </a:ext>
            </a:extLst>
          </p:cNvPr>
          <p:cNvSpPr>
            <a:spLocks noGrp="1"/>
          </p:cNvSpPr>
          <p:nvPr>
            <p:ph type="title"/>
          </p:nvPr>
        </p:nvSpPr>
        <p:spPr>
          <a:xfrm>
            <a:off x="397565" y="1203868"/>
            <a:ext cx="11396869" cy="334163"/>
          </a:xfrm>
        </p:spPr>
        <p:txBody>
          <a:bodyPr>
            <a:noAutofit/>
          </a:bodyPr>
          <a:lstStyle/>
          <a:p>
            <a:pPr algn="ctr"/>
            <a:r>
              <a:rPr lang="en-IN" sz="2800" b="1" i="0" u="none" strike="noStrike" dirty="0">
                <a:solidFill>
                  <a:schemeClr val="tx2">
                    <a:lumMod val="90000"/>
                    <a:lumOff val="10000"/>
                  </a:schemeClr>
                </a:solidFill>
                <a:effectLst/>
                <a:latin typeface="+mn-lt"/>
              </a:rPr>
              <a:t>FEASIBILITY AND VIABILITY</a:t>
            </a:r>
            <a:r>
              <a:rPr lang="en-US" sz="2800" b="1" dirty="0">
                <a:solidFill>
                  <a:schemeClr val="tx2">
                    <a:lumMod val="90000"/>
                    <a:lumOff val="10000"/>
                  </a:schemeClr>
                </a:solidFill>
                <a:latin typeface="+mn-lt"/>
              </a:rPr>
              <a:t> </a:t>
            </a:r>
          </a:p>
        </p:txBody>
      </p:sp>
      <p:sp>
        <p:nvSpPr>
          <p:cNvPr id="2" name="Rounded Rectangle 1">
            <a:extLst>
              <a:ext uri="{FF2B5EF4-FFF2-40B4-BE49-F238E27FC236}">
                <a16:creationId xmlns:a16="http://schemas.microsoft.com/office/drawing/2014/main" id="{9E8FC9DD-809F-F938-7513-A7C3377E34E4}"/>
              </a:ext>
            </a:extLst>
          </p:cNvPr>
          <p:cNvSpPr/>
          <p:nvPr/>
        </p:nvSpPr>
        <p:spPr>
          <a:xfrm>
            <a:off x="10716000" y="143572"/>
            <a:ext cx="1296000" cy="648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SHIELD</a:t>
            </a:r>
          </a:p>
        </p:txBody>
      </p:sp>
    </p:spTree>
    <p:extLst>
      <p:ext uri="{BB962C8B-B14F-4D97-AF65-F5344CB8AC3E}">
        <p14:creationId xmlns:p14="http://schemas.microsoft.com/office/powerpoint/2010/main" val="70343681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003366">
            <a:alpha val="26905"/>
          </a:srgb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45810BB5-7FD3-B7CD-ECCC-0FCBCF441C02}"/>
              </a:ext>
            </a:extLst>
          </p:cNvPr>
          <p:cNvSpPr/>
          <p:nvPr/>
        </p:nvSpPr>
        <p:spPr>
          <a:xfrm>
            <a:off x="179998" y="1623311"/>
            <a:ext cx="11832000" cy="5091115"/>
          </a:xfrm>
          <a:prstGeom prst="rect">
            <a:avLst/>
          </a:prstGeom>
          <a:solidFill>
            <a:schemeClr val="bg1">
              <a:lumMod val="85000"/>
              <a:alpha val="40398"/>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090C3A9B-4303-C718-A088-7C036F220435}"/>
              </a:ext>
            </a:extLst>
          </p:cNvPr>
          <p:cNvSpPr/>
          <p:nvPr/>
        </p:nvSpPr>
        <p:spPr>
          <a:xfrm>
            <a:off x="180000" y="1020015"/>
            <a:ext cx="11832000" cy="518426"/>
          </a:xfrm>
          <a:prstGeom prst="rect">
            <a:avLst/>
          </a:prstGeom>
          <a:solidFill>
            <a:schemeClr val="bg1">
              <a:lumMod val="85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Rectangle 6">
            <a:extLst>
              <a:ext uri="{FF2B5EF4-FFF2-40B4-BE49-F238E27FC236}">
                <a16:creationId xmlns:a16="http://schemas.microsoft.com/office/drawing/2014/main" id="{10463A5F-A855-9624-9DE1-4B0E8C5FCF52}"/>
              </a:ext>
            </a:extLst>
          </p:cNvPr>
          <p:cNvSpPr/>
          <p:nvPr/>
        </p:nvSpPr>
        <p:spPr>
          <a:xfrm>
            <a:off x="0" y="0"/>
            <a:ext cx="12192000" cy="935145"/>
          </a:xfrm>
          <a:prstGeom prst="rect">
            <a:avLst/>
          </a:prstGeom>
          <a:gradFill flip="none"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path path="rect">
              <a:fillToRect l="100000" t="100000"/>
            </a:path>
            <a:tileRect r="-100000" b="-100000"/>
          </a:gradFill>
          <a:ln>
            <a:noFill/>
          </a:ln>
        </p:spPr>
        <p:style>
          <a:lnRef idx="0">
            <a:scrgbClr r="0" g="0" b="0"/>
          </a:lnRef>
          <a:fillRef idx="0">
            <a:scrgbClr r="0" g="0" b="0"/>
          </a:fillRef>
          <a:effectRef idx="0">
            <a:scrgbClr r="0" g="0" b="0"/>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4825A48-1ADC-92A6-8C18-E58D107AF20C}"/>
              </a:ext>
            </a:extLst>
          </p:cNvPr>
          <p:cNvSpPr>
            <a:spLocks noGrp="1"/>
          </p:cNvSpPr>
          <p:nvPr>
            <p:ph type="title"/>
          </p:nvPr>
        </p:nvSpPr>
        <p:spPr>
          <a:xfrm>
            <a:off x="1293742" y="1119120"/>
            <a:ext cx="9604513" cy="369333"/>
          </a:xfrm>
        </p:spPr>
        <p:txBody>
          <a:bodyPr>
            <a:noAutofit/>
          </a:bodyPr>
          <a:lstStyle/>
          <a:p>
            <a:pPr algn="ctr"/>
            <a:r>
              <a:rPr lang="en-US" sz="2800" b="1" dirty="0">
                <a:solidFill>
                  <a:schemeClr val="tx2">
                    <a:lumMod val="90000"/>
                    <a:lumOff val="10000"/>
                  </a:schemeClr>
                </a:solidFill>
              </a:rPr>
              <a:t>IMPACT AND BENEFITS</a:t>
            </a:r>
          </a:p>
        </p:txBody>
      </p:sp>
      <p:sp>
        <p:nvSpPr>
          <p:cNvPr id="3" name="Text Placeholder 2">
            <a:extLst>
              <a:ext uri="{FF2B5EF4-FFF2-40B4-BE49-F238E27FC236}">
                <a16:creationId xmlns:a16="http://schemas.microsoft.com/office/drawing/2014/main" id="{372AC3CF-6F80-8E5D-943D-2267129B59C2}"/>
              </a:ext>
            </a:extLst>
          </p:cNvPr>
          <p:cNvSpPr>
            <a:spLocks noGrp="1"/>
          </p:cNvSpPr>
          <p:nvPr>
            <p:ph type="body" idx="1"/>
          </p:nvPr>
        </p:nvSpPr>
        <p:spPr>
          <a:xfrm>
            <a:off x="180000" y="1637546"/>
            <a:ext cx="11832000" cy="5091116"/>
          </a:xfrm>
        </p:spPr>
        <p:txBody>
          <a:bodyPr lIns="108000" tIns="108000" bIns="36000">
            <a:noAutofit/>
          </a:bodyPr>
          <a:lstStyle/>
          <a:p>
            <a:pPr marL="0" indent="0" algn="l">
              <a:buNone/>
            </a:pPr>
            <a:r>
              <a:rPr lang="en-IN" sz="1300" b="1" i="0" u="none" strike="noStrike" dirty="0">
                <a:solidFill>
                  <a:srgbClr val="000000"/>
                </a:solidFill>
                <a:effectLst/>
                <a:latin typeface="Baghdad" pitchFamily="2" charset="-78"/>
                <a:cs typeface="Baghdad" pitchFamily="2" charset="-78"/>
              </a:rPr>
              <a:t>PATIENTS:</a:t>
            </a:r>
          </a:p>
          <a:p>
            <a:pPr algn="l">
              <a:buFont typeface="Arial" panose="020B0604020202020204" pitchFamily="34" charset="0"/>
              <a:buChar char="•"/>
            </a:pPr>
            <a:r>
              <a:rPr lang="en-IN" sz="1300" b="1" i="0" u="none" strike="noStrike" dirty="0">
                <a:solidFill>
                  <a:srgbClr val="000000"/>
                </a:solidFill>
                <a:effectLst/>
                <a:latin typeface="Baghdad" pitchFamily="2" charset="-78"/>
                <a:cs typeface="Baghdad" pitchFamily="2" charset="-78"/>
              </a:rPr>
              <a:t>Enhanced Diagnostics:</a:t>
            </a:r>
            <a:r>
              <a:rPr lang="en-IN" sz="1300" b="0" i="0" u="none" strike="noStrike" dirty="0">
                <a:solidFill>
                  <a:srgbClr val="000000"/>
                </a:solidFill>
                <a:effectLst/>
                <a:latin typeface="Baghdad" pitchFamily="2" charset="-78"/>
                <a:cs typeface="Baghdad" pitchFamily="2" charset="-78"/>
              </a:rPr>
              <a:t> Get timely and accurate insights through AI analysis for faster diagnosis and treatment.</a:t>
            </a:r>
          </a:p>
          <a:p>
            <a:pPr algn="l">
              <a:buFont typeface="Arial" panose="020B0604020202020204" pitchFamily="34" charset="0"/>
              <a:buChar char="•"/>
            </a:pPr>
            <a:r>
              <a:rPr lang="en-IN" sz="1300" b="1" i="0" u="none" strike="noStrike" dirty="0">
                <a:solidFill>
                  <a:srgbClr val="000000"/>
                </a:solidFill>
                <a:effectLst/>
                <a:latin typeface="Baghdad" pitchFamily="2" charset="-78"/>
                <a:cs typeface="Baghdad" pitchFamily="2" charset="-78"/>
              </a:rPr>
              <a:t>Personalized Advice:</a:t>
            </a:r>
            <a:r>
              <a:rPr lang="en-IN" sz="1300" b="0" i="0" u="none" strike="noStrike" dirty="0">
                <a:solidFill>
                  <a:srgbClr val="000000"/>
                </a:solidFill>
                <a:effectLst/>
                <a:latin typeface="Baghdad" pitchFamily="2" charset="-78"/>
                <a:cs typeface="Baghdad" pitchFamily="2" charset="-78"/>
              </a:rPr>
              <a:t> Receive tailored health and lifestyle recommendations based on your vitals.</a:t>
            </a:r>
          </a:p>
          <a:p>
            <a:pPr marL="0" indent="0" algn="l">
              <a:buNone/>
            </a:pPr>
            <a:r>
              <a:rPr lang="en-IN" sz="1300" b="1" i="0" u="none" strike="noStrike" dirty="0">
                <a:solidFill>
                  <a:srgbClr val="000000"/>
                </a:solidFill>
                <a:effectLst/>
                <a:latin typeface="Baghdad" pitchFamily="2" charset="-78"/>
                <a:cs typeface="Baghdad" pitchFamily="2" charset="-78"/>
              </a:rPr>
              <a:t>LOCAL ADMINS:</a:t>
            </a:r>
          </a:p>
          <a:p>
            <a:pPr algn="l">
              <a:buFont typeface="Arial" panose="020B0604020202020204" pitchFamily="34" charset="0"/>
              <a:buChar char="•"/>
            </a:pPr>
            <a:r>
              <a:rPr lang="en-IN" sz="1300" b="1" i="0" u="none" strike="noStrike" dirty="0">
                <a:solidFill>
                  <a:srgbClr val="000000"/>
                </a:solidFill>
                <a:effectLst/>
                <a:latin typeface="Baghdad" pitchFamily="2" charset="-78"/>
                <a:cs typeface="Baghdad" pitchFamily="2" charset="-78"/>
              </a:rPr>
              <a:t>Efficient Monitoring:</a:t>
            </a:r>
            <a:r>
              <a:rPr lang="en-IN" sz="1300" b="0" i="0" u="none" strike="noStrike" dirty="0">
                <a:solidFill>
                  <a:srgbClr val="000000"/>
                </a:solidFill>
                <a:effectLst/>
                <a:latin typeface="Baghdad" pitchFamily="2" charset="-78"/>
                <a:cs typeface="Baghdad" pitchFamily="2" charset="-78"/>
              </a:rPr>
              <a:t> Identify and address unsafe conditions with real-time vitals and alerts.</a:t>
            </a:r>
          </a:p>
          <a:p>
            <a:pPr algn="l">
              <a:buFont typeface="Arial" panose="020B0604020202020204" pitchFamily="34" charset="0"/>
              <a:buChar char="•"/>
            </a:pPr>
            <a:r>
              <a:rPr lang="en-IN" sz="1300" b="1" i="0" u="none" strike="noStrike" dirty="0">
                <a:solidFill>
                  <a:srgbClr val="000000"/>
                </a:solidFill>
                <a:effectLst/>
                <a:latin typeface="Baghdad" pitchFamily="2" charset="-78"/>
                <a:cs typeface="Baghdad" pitchFamily="2" charset="-78"/>
              </a:rPr>
              <a:t>Streamlined Management:</a:t>
            </a:r>
            <a:r>
              <a:rPr lang="en-IN" sz="1300" b="0" i="0" u="none" strike="noStrike" dirty="0">
                <a:solidFill>
                  <a:srgbClr val="000000"/>
                </a:solidFill>
                <a:effectLst/>
                <a:latin typeface="Baghdad" pitchFamily="2" charset="-78"/>
                <a:cs typeface="Baghdad" pitchFamily="2" charset="-78"/>
              </a:rPr>
              <a:t> Easily access and manage patient data with intuitive tools.</a:t>
            </a:r>
          </a:p>
          <a:p>
            <a:pPr marL="0" indent="0" algn="l">
              <a:buNone/>
            </a:pPr>
            <a:r>
              <a:rPr lang="en-IN" sz="1300" b="1" i="0" u="none" strike="noStrike" dirty="0">
                <a:solidFill>
                  <a:srgbClr val="000000"/>
                </a:solidFill>
                <a:effectLst/>
                <a:latin typeface="Baghdad" pitchFamily="2" charset="-78"/>
                <a:cs typeface="Baghdad" pitchFamily="2" charset="-78"/>
              </a:rPr>
              <a:t>ACTUAL ADMINS:</a:t>
            </a:r>
          </a:p>
          <a:p>
            <a:pPr algn="l">
              <a:buFont typeface="Arial" panose="020B0604020202020204" pitchFamily="34" charset="0"/>
              <a:buChar char="•"/>
            </a:pPr>
            <a:r>
              <a:rPr lang="en-IN" sz="1300" b="1" i="0" u="none" strike="noStrike" dirty="0">
                <a:solidFill>
                  <a:srgbClr val="000000"/>
                </a:solidFill>
                <a:effectLst/>
                <a:latin typeface="Baghdad" pitchFamily="2" charset="-78"/>
                <a:cs typeface="Baghdad" pitchFamily="2" charset="-78"/>
              </a:rPr>
              <a:t>Advanced Management:</a:t>
            </a:r>
            <a:r>
              <a:rPr lang="en-IN" sz="1300" b="0" i="0" u="none" strike="noStrike" dirty="0">
                <a:solidFill>
                  <a:srgbClr val="000000"/>
                </a:solidFill>
                <a:effectLst/>
                <a:latin typeface="Baghdad" pitchFamily="2" charset="-78"/>
                <a:cs typeface="Baghdad" pitchFamily="2" charset="-78"/>
              </a:rPr>
              <a:t> Use advanced search and NLP to find and manage patients by symptoms and conditions.</a:t>
            </a:r>
          </a:p>
          <a:p>
            <a:pPr algn="l">
              <a:buFont typeface="Arial" panose="020B0604020202020204" pitchFamily="34" charset="0"/>
              <a:buChar char="•"/>
            </a:pPr>
            <a:r>
              <a:rPr lang="en-IN" sz="1300" b="1" i="0" u="none" strike="noStrike" dirty="0">
                <a:solidFill>
                  <a:srgbClr val="000000"/>
                </a:solidFill>
                <a:effectLst/>
                <a:latin typeface="Baghdad" pitchFamily="2" charset="-78"/>
                <a:cs typeface="Baghdad" pitchFamily="2" charset="-78"/>
              </a:rPr>
              <a:t>Informed Decisions:</a:t>
            </a:r>
            <a:r>
              <a:rPr lang="en-IN" sz="1300" b="0" i="0" u="none" strike="noStrike" dirty="0">
                <a:solidFill>
                  <a:srgbClr val="000000"/>
                </a:solidFill>
                <a:effectLst/>
                <a:latin typeface="Baghdad" pitchFamily="2" charset="-78"/>
                <a:cs typeface="Baghdad" pitchFamily="2" charset="-78"/>
              </a:rPr>
              <a:t> Utilize real-time data analytics for better decision-making.</a:t>
            </a:r>
          </a:p>
          <a:p>
            <a:pPr marL="0" indent="0" algn="l">
              <a:buNone/>
            </a:pPr>
            <a:r>
              <a:rPr lang="en-IN" sz="1300" b="1" i="0" u="none" strike="noStrike" dirty="0">
                <a:solidFill>
                  <a:srgbClr val="000000"/>
                </a:solidFill>
                <a:effectLst/>
                <a:latin typeface="Baghdad" pitchFamily="2" charset="-78"/>
                <a:cs typeface="Baghdad" pitchFamily="2" charset="-78"/>
              </a:rPr>
              <a:t>EFFICIENT HEALTHCARE MANAGEMENT:</a:t>
            </a:r>
          </a:p>
          <a:p>
            <a:pPr algn="l">
              <a:buFont typeface="Arial" panose="020B0604020202020204" pitchFamily="34" charset="0"/>
              <a:buChar char="•"/>
            </a:pPr>
            <a:r>
              <a:rPr lang="en-IN" sz="1300" b="1" i="0" u="none" strike="noStrike" dirty="0">
                <a:solidFill>
                  <a:srgbClr val="000000"/>
                </a:solidFill>
                <a:effectLst/>
                <a:latin typeface="Baghdad" pitchFamily="2" charset="-78"/>
                <a:cs typeface="Baghdad" pitchFamily="2" charset="-78"/>
              </a:rPr>
              <a:t>Real-Time Alerts:</a:t>
            </a:r>
            <a:r>
              <a:rPr lang="en-IN" sz="1300" b="0" i="0" u="none" strike="noStrike" dirty="0">
                <a:solidFill>
                  <a:srgbClr val="000000"/>
                </a:solidFill>
                <a:effectLst/>
                <a:latin typeface="Baghdad" pitchFamily="2" charset="-78"/>
                <a:cs typeface="Baghdad" pitchFamily="2" charset="-78"/>
              </a:rPr>
              <a:t> Act promptly on critical conditions to ensure patient safety.</a:t>
            </a:r>
          </a:p>
          <a:p>
            <a:pPr algn="l">
              <a:buFont typeface="Arial" panose="020B0604020202020204" pitchFamily="34" charset="0"/>
              <a:buChar char="•"/>
            </a:pPr>
            <a:r>
              <a:rPr lang="en-IN" sz="1300" b="1" i="0" u="none" strike="noStrike" dirty="0">
                <a:solidFill>
                  <a:srgbClr val="000000"/>
                </a:solidFill>
                <a:effectLst/>
                <a:latin typeface="Baghdad" pitchFamily="2" charset="-78"/>
                <a:cs typeface="Baghdad" pitchFamily="2" charset="-78"/>
              </a:rPr>
              <a:t>Comprehensive Data Access:</a:t>
            </a:r>
            <a:r>
              <a:rPr lang="en-IN" sz="1300" b="0" i="0" u="none" strike="noStrike" dirty="0">
                <a:solidFill>
                  <a:srgbClr val="000000"/>
                </a:solidFill>
                <a:effectLst/>
                <a:latin typeface="Baghdad" pitchFamily="2" charset="-78"/>
                <a:cs typeface="Baghdad" pitchFamily="2" charset="-78"/>
              </a:rPr>
              <a:t> Seamlessly search and </a:t>
            </a:r>
            <a:r>
              <a:rPr lang="en-IN" sz="1300" b="0" i="0" u="none" strike="noStrike" dirty="0" err="1">
                <a:solidFill>
                  <a:srgbClr val="000000"/>
                </a:solidFill>
                <a:effectLst/>
                <a:latin typeface="Baghdad" pitchFamily="2" charset="-78"/>
                <a:cs typeface="Baghdad" pitchFamily="2" charset="-78"/>
              </a:rPr>
              <a:t>analyze</a:t>
            </a:r>
            <a:r>
              <a:rPr lang="en-IN" sz="1300" b="0" i="0" u="none" strike="noStrike" dirty="0">
                <a:solidFill>
                  <a:srgbClr val="000000"/>
                </a:solidFill>
                <a:effectLst/>
                <a:latin typeface="Baghdad" pitchFamily="2" charset="-78"/>
                <a:cs typeface="Baghdad" pitchFamily="2" charset="-78"/>
              </a:rPr>
              <a:t> patient data for better coordination.</a:t>
            </a:r>
          </a:p>
          <a:p>
            <a:pPr marL="0" indent="0" algn="l">
              <a:buNone/>
            </a:pPr>
            <a:r>
              <a:rPr lang="en-IN" sz="1300" b="1" i="0" u="none" strike="noStrike" dirty="0">
                <a:solidFill>
                  <a:srgbClr val="000000"/>
                </a:solidFill>
                <a:effectLst/>
                <a:latin typeface="Baghdad" pitchFamily="2" charset="-78"/>
                <a:cs typeface="Baghdad" pitchFamily="2" charset="-78"/>
              </a:rPr>
              <a:t>DATA-DRIVEN DECISION MAKING:</a:t>
            </a:r>
          </a:p>
          <a:p>
            <a:pPr algn="l">
              <a:buFont typeface="Arial" panose="020B0604020202020204" pitchFamily="34" charset="0"/>
              <a:buChar char="•"/>
            </a:pPr>
            <a:r>
              <a:rPr lang="en-IN" sz="1300" b="1" i="0" u="none" strike="noStrike" dirty="0">
                <a:solidFill>
                  <a:srgbClr val="000000"/>
                </a:solidFill>
                <a:effectLst/>
                <a:latin typeface="Baghdad" pitchFamily="2" charset="-78"/>
                <a:cs typeface="Baghdad" pitchFamily="2" charset="-78"/>
              </a:rPr>
              <a:t>Real-Time Analytics:</a:t>
            </a:r>
            <a:r>
              <a:rPr lang="en-IN" sz="1300" b="0" i="0" u="none" strike="noStrike" dirty="0">
                <a:solidFill>
                  <a:srgbClr val="000000"/>
                </a:solidFill>
                <a:effectLst/>
                <a:latin typeface="Baghdad" pitchFamily="2" charset="-78"/>
                <a:cs typeface="Baghdad" pitchFamily="2" charset="-78"/>
              </a:rPr>
              <a:t> Access up-to-date information for informed decisions and efficient resource use.</a:t>
            </a:r>
          </a:p>
          <a:p>
            <a:pPr marL="0" indent="0" algn="l">
              <a:buNone/>
            </a:pPr>
            <a:r>
              <a:rPr lang="en-IN" sz="1300" b="1" i="0" u="none" strike="noStrike" dirty="0">
                <a:solidFill>
                  <a:srgbClr val="000000"/>
                </a:solidFill>
                <a:effectLst/>
                <a:latin typeface="Baghdad" pitchFamily="2" charset="-78"/>
                <a:cs typeface="Baghdad" pitchFamily="2" charset="-78"/>
              </a:rPr>
              <a:t>SCALABILITY AND INTEGRATION:</a:t>
            </a:r>
          </a:p>
          <a:p>
            <a:pPr algn="l">
              <a:buFont typeface="Arial" panose="020B0604020202020204" pitchFamily="34" charset="0"/>
              <a:buChar char="•"/>
            </a:pPr>
            <a:r>
              <a:rPr lang="en-IN" sz="1300" b="1" i="0" u="none" strike="noStrike" dirty="0">
                <a:solidFill>
                  <a:srgbClr val="000000"/>
                </a:solidFill>
                <a:effectLst/>
                <a:latin typeface="Baghdad" pitchFamily="2" charset="-78"/>
                <a:cs typeface="Baghdad" pitchFamily="2" charset="-78"/>
              </a:rPr>
              <a:t>Seamless Integration:</a:t>
            </a:r>
            <a:r>
              <a:rPr lang="en-IN" sz="1300" b="0" i="0" u="none" strike="noStrike" dirty="0">
                <a:solidFill>
                  <a:srgbClr val="000000"/>
                </a:solidFill>
                <a:effectLst/>
                <a:latin typeface="Baghdad" pitchFamily="2" charset="-78"/>
                <a:cs typeface="Baghdad" pitchFamily="2" charset="-78"/>
              </a:rPr>
              <a:t> Ensure a consistent user experience and effective data management across web and app platforms.</a:t>
            </a:r>
          </a:p>
          <a:p>
            <a:pPr marL="0" indent="0" algn="l">
              <a:lnSpc>
                <a:spcPct val="110000"/>
              </a:lnSpc>
              <a:spcBef>
                <a:spcPts val="100"/>
              </a:spcBef>
              <a:spcAft>
                <a:spcPts val="100"/>
              </a:spcAft>
              <a:buNone/>
            </a:pPr>
            <a:endParaRPr lang="en-IN" sz="1100" dirty="0">
              <a:latin typeface="Baghdad" pitchFamily="2" charset="-78"/>
              <a:cs typeface="Baghdad" pitchFamily="2" charset="-78"/>
            </a:endParaRPr>
          </a:p>
        </p:txBody>
      </p:sp>
      <p:pic>
        <p:nvPicPr>
          <p:cNvPr id="4" name="Picture 2" descr="Smart India Hackathon">
            <a:extLst>
              <a:ext uri="{FF2B5EF4-FFF2-40B4-BE49-F238E27FC236}">
                <a16:creationId xmlns:a16="http://schemas.microsoft.com/office/drawing/2014/main" id="{665D3E6C-34FC-BA48-E986-C14974DC8833}"/>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000" y="84870"/>
            <a:ext cx="1567264" cy="7560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3A804A2-A43E-C22B-738A-F9FFAEE364E1}"/>
              </a:ext>
            </a:extLst>
          </p:cNvPr>
          <p:cNvSpPr txBox="1"/>
          <p:nvPr/>
        </p:nvSpPr>
        <p:spPr>
          <a:xfrm>
            <a:off x="1991686" y="278219"/>
            <a:ext cx="8208626" cy="369332"/>
          </a:xfrm>
          <a:prstGeom prst="rect">
            <a:avLst/>
          </a:prstGeom>
          <a:noFill/>
        </p:spPr>
        <p:txBody>
          <a:bodyPr wrap="square">
            <a:spAutoFit/>
          </a:bodyPr>
          <a:lstStyle/>
          <a:p>
            <a:pPr algn="ctr"/>
            <a:r>
              <a:rPr lang="en-IN" sz="1800" b="1" i="0" u="none" strike="noStrike" dirty="0">
                <a:solidFill>
                  <a:srgbClr val="003366"/>
                </a:solidFill>
                <a:effectLst/>
                <a:latin typeface="Arial" panose="020B0604020202020204" pitchFamily="34" charset="0"/>
              </a:rPr>
              <a:t>AI-ENHANCED </a:t>
            </a:r>
            <a:r>
              <a:rPr lang="en-IN" sz="1800" b="1" u="none" strike="noStrike" dirty="0">
                <a:solidFill>
                  <a:srgbClr val="003366"/>
                </a:solidFill>
                <a:effectLst/>
                <a:latin typeface="Aptos" panose="020B0004020202020204" pitchFamily="34" charset="0"/>
              </a:rPr>
              <a:t>HEALTHCARE</a:t>
            </a:r>
            <a:r>
              <a:rPr lang="en-IN" sz="1800" b="1" i="0" u="none" strike="noStrike" dirty="0">
                <a:solidFill>
                  <a:srgbClr val="003366"/>
                </a:solidFill>
                <a:effectLst/>
                <a:latin typeface="Arial" panose="020B0604020202020204" pitchFamily="34" charset="0"/>
              </a:rPr>
              <a:t> DIAGNOSTICS AND MANAGEMENT SYSTEM</a:t>
            </a:r>
            <a:r>
              <a:rPr lang="en-IN" sz="1800" b="1" dirty="0">
                <a:solidFill>
                  <a:srgbClr val="003366"/>
                </a:solidFill>
                <a:latin typeface=""/>
              </a:rPr>
              <a:t> </a:t>
            </a:r>
            <a:endParaRPr lang="en-US" dirty="0"/>
          </a:p>
        </p:txBody>
      </p:sp>
      <p:sp>
        <p:nvSpPr>
          <p:cNvPr id="5" name="Rounded Rectangle 4">
            <a:extLst>
              <a:ext uri="{FF2B5EF4-FFF2-40B4-BE49-F238E27FC236}">
                <a16:creationId xmlns:a16="http://schemas.microsoft.com/office/drawing/2014/main" id="{91FB4170-F291-B76B-AAD2-57D29CEA0970}"/>
              </a:ext>
            </a:extLst>
          </p:cNvPr>
          <p:cNvSpPr/>
          <p:nvPr/>
        </p:nvSpPr>
        <p:spPr>
          <a:xfrm>
            <a:off x="10716000" y="143572"/>
            <a:ext cx="1296000" cy="648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SHIELD</a:t>
            </a:r>
          </a:p>
        </p:txBody>
      </p:sp>
    </p:spTree>
    <p:extLst>
      <p:ext uri="{BB962C8B-B14F-4D97-AF65-F5344CB8AC3E}">
        <p14:creationId xmlns:p14="http://schemas.microsoft.com/office/powerpoint/2010/main" val="131195834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003366">
            <a:alpha val="29000"/>
          </a:srgbClr>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25A829A-F6BA-BB0E-FD77-FB810E1B4DBB}"/>
              </a:ext>
            </a:extLst>
          </p:cNvPr>
          <p:cNvSpPr/>
          <p:nvPr/>
        </p:nvSpPr>
        <p:spPr>
          <a:xfrm>
            <a:off x="180000" y="1985963"/>
            <a:ext cx="11832000" cy="4650659"/>
          </a:xfrm>
          <a:prstGeom prst="rect">
            <a:avLst/>
          </a:prstGeom>
          <a:solidFill>
            <a:schemeClr val="bg1">
              <a:lumMod val="85000"/>
              <a:alpha val="38839"/>
            </a:schemeClr>
          </a:solidFill>
          <a:ln>
            <a:noFill/>
          </a:ln>
          <a:effectLst/>
        </p:spPr>
        <p:style>
          <a:lnRef idx="0">
            <a:scrgbClr r="0" g="0" b="0"/>
          </a:lnRef>
          <a:fillRef idx="0">
            <a:scrgbClr r="0" g="0" b="0"/>
          </a:fillRef>
          <a:effectRef idx="0">
            <a:scrgbClr r="0" g="0" b="0"/>
          </a:effectRef>
          <a:fontRef idx="minor">
            <a:schemeClr val="lt1"/>
          </a:fontRef>
        </p:style>
        <p:txBody>
          <a:bodyPr rtlCol="0" anchor="ctr"/>
          <a:lstStyle/>
          <a:p>
            <a:pPr algn="ctr"/>
            <a:endParaRPr lang="en-US" dirty="0"/>
          </a:p>
        </p:txBody>
      </p:sp>
      <p:sp>
        <p:nvSpPr>
          <p:cNvPr id="8" name="Rectangle 7">
            <a:extLst>
              <a:ext uri="{FF2B5EF4-FFF2-40B4-BE49-F238E27FC236}">
                <a16:creationId xmlns:a16="http://schemas.microsoft.com/office/drawing/2014/main" id="{5BFAC87B-29E8-D5B6-01F6-249FF3AB8A22}"/>
              </a:ext>
            </a:extLst>
          </p:cNvPr>
          <p:cNvSpPr/>
          <p:nvPr/>
        </p:nvSpPr>
        <p:spPr>
          <a:xfrm>
            <a:off x="179999" y="1190290"/>
            <a:ext cx="11832000" cy="518426"/>
          </a:xfrm>
          <a:prstGeom prst="rect">
            <a:avLst/>
          </a:prstGeom>
          <a:solidFill>
            <a:schemeClr val="bg1">
              <a:lumMod val="85000"/>
              <a:alpha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AFE4A36-B431-CC13-CBE6-BE719E0C2772}"/>
              </a:ext>
            </a:extLst>
          </p:cNvPr>
          <p:cNvSpPr>
            <a:spLocks noGrp="1"/>
          </p:cNvSpPr>
          <p:nvPr>
            <p:ph type="title"/>
          </p:nvPr>
        </p:nvSpPr>
        <p:spPr>
          <a:xfrm>
            <a:off x="1956352" y="221378"/>
            <a:ext cx="8279296" cy="483013"/>
          </a:xfrm>
        </p:spPr>
        <p:txBody>
          <a:bodyPr>
            <a:normAutofit fontScale="90000"/>
          </a:bodyPr>
          <a:lstStyle/>
          <a:p>
            <a:br>
              <a:rPr lang="en-IN" sz="2000" b="1" dirty="0">
                <a:solidFill>
                  <a:schemeClr val="accent1"/>
                </a:solidFill>
                <a:latin typeface=""/>
              </a:rPr>
            </a:br>
            <a:r>
              <a:rPr lang="en-IN" sz="2000" b="1" dirty="0">
                <a:solidFill>
                  <a:schemeClr val="accent1"/>
                </a:solidFill>
                <a:latin typeface=""/>
              </a:rPr>
              <a:t>GEOLOCATION-BASED ATTENDANCE TRACKING MOBILE APPLICATION</a:t>
            </a:r>
            <a:br>
              <a:rPr lang="en-US" sz="2000" dirty="0"/>
            </a:br>
            <a:endParaRPr lang="en-US" sz="2000" dirty="0"/>
          </a:p>
        </p:txBody>
      </p:sp>
      <p:sp>
        <p:nvSpPr>
          <p:cNvPr id="3" name="Text Placeholder 2">
            <a:extLst>
              <a:ext uri="{FF2B5EF4-FFF2-40B4-BE49-F238E27FC236}">
                <a16:creationId xmlns:a16="http://schemas.microsoft.com/office/drawing/2014/main" id="{DF60F89F-75B5-0DDC-EAE2-AAFF83121408}"/>
              </a:ext>
            </a:extLst>
          </p:cNvPr>
          <p:cNvSpPr>
            <a:spLocks noGrp="1"/>
          </p:cNvSpPr>
          <p:nvPr>
            <p:ph type="body" idx="1"/>
          </p:nvPr>
        </p:nvSpPr>
        <p:spPr>
          <a:xfrm>
            <a:off x="179999" y="1985963"/>
            <a:ext cx="11832000" cy="4650659"/>
          </a:xfrm>
        </p:spPr>
        <p:txBody>
          <a:bodyPr>
            <a:normAutofit/>
          </a:bodyPr>
          <a:lstStyle/>
          <a:p>
            <a:pPr marL="0" indent="0">
              <a:buNone/>
            </a:pPr>
            <a:r>
              <a:rPr lang="en-US" sz="1400" dirty="0">
                <a:latin typeface="Baghdad" pitchFamily="2" charset="-78"/>
                <a:cs typeface="Baghdad" pitchFamily="2" charset="-78"/>
              </a:rPr>
              <a:t> </a:t>
            </a:r>
          </a:p>
          <a:p>
            <a:pPr marL="0" indent="0" algn="l">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Subscription-Based Pricing Model</a:t>
            </a:r>
          </a:p>
          <a:p>
            <a:pPr algn="l">
              <a:spcBef>
                <a:spcPts val="100"/>
              </a:spcBef>
              <a:spcAft>
                <a:spcPts val="100"/>
              </a:spcAft>
            </a:pPr>
            <a:r>
              <a:rPr lang="en-IN" sz="1400" b="0" i="0" u="none" strike="noStrike" dirty="0">
                <a:solidFill>
                  <a:srgbClr val="000000"/>
                </a:solidFill>
                <a:effectLst/>
                <a:latin typeface="Baghdad" pitchFamily="2" charset="-78"/>
                <a:cs typeface="Baghdad" pitchFamily="2" charset="-78"/>
              </a:rPr>
              <a:t>The primary revenue stream will come from a </a:t>
            </a:r>
            <a:r>
              <a:rPr lang="en-IN" sz="1400" b="1" i="0" u="none" strike="noStrike" dirty="0">
                <a:solidFill>
                  <a:srgbClr val="000000"/>
                </a:solidFill>
                <a:effectLst/>
                <a:latin typeface="Baghdad" pitchFamily="2" charset="-78"/>
                <a:cs typeface="Baghdad" pitchFamily="2" charset="-78"/>
              </a:rPr>
              <a:t>tiered subscription-based pricing model</a:t>
            </a:r>
            <a:r>
              <a:rPr lang="en-IN" sz="1400" b="0" i="0" u="none" strike="noStrike" dirty="0">
                <a:solidFill>
                  <a:srgbClr val="000000"/>
                </a:solidFill>
                <a:effectLst/>
                <a:latin typeface="Baghdad" pitchFamily="2" charset="-78"/>
                <a:cs typeface="Baghdad" pitchFamily="2" charset="-78"/>
              </a:rPr>
              <a:t> targeting healthcare providers such as hospitals, clinics, diagnostic labs, and telemedicine platforms. The subscription tiers will provide flexibility based on the size of the healthcare provider, the volume of diagnostic tests, and the range of AI features utilized.</a:t>
            </a:r>
          </a:p>
          <a:p>
            <a:pPr marL="0" indent="0" algn="l">
              <a:spcBef>
                <a:spcPts val="100"/>
              </a:spcBef>
              <a:spcAft>
                <a:spcPts val="100"/>
              </a:spcAft>
              <a:buNone/>
            </a:pPr>
            <a:endParaRPr lang="en-IN" sz="1400" b="1" i="0" u="none" strike="noStrike" dirty="0">
              <a:solidFill>
                <a:srgbClr val="000000"/>
              </a:solidFill>
              <a:effectLst/>
              <a:latin typeface="Baghdad" pitchFamily="2" charset="-78"/>
              <a:cs typeface="Baghdad" pitchFamily="2" charset="-78"/>
            </a:endParaRPr>
          </a:p>
          <a:p>
            <a:pPr marL="0" indent="0" algn="l">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Pay-Per-Use Pricing Model</a:t>
            </a:r>
          </a:p>
          <a:p>
            <a:pPr algn="l">
              <a:spcBef>
                <a:spcPts val="100"/>
              </a:spcBef>
              <a:spcAft>
                <a:spcPts val="100"/>
              </a:spcAft>
            </a:pPr>
            <a:r>
              <a:rPr lang="en-IN" sz="1400" b="0" i="0" u="none" strike="noStrike" dirty="0">
                <a:solidFill>
                  <a:srgbClr val="000000"/>
                </a:solidFill>
                <a:effectLst/>
                <a:latin typeface="Baghdad" pitchFamily="2" charset="-78"/>
                <a:cs typeface="Baghdad" pitchFamily="2" charset="-78"/>
              </a:rPr>
              <a:t>Introduce a </a:t>
            </a:r>
            <a:r>
              <a:rPr lang="en-IN" sz="1400" b="1" i="0" u="none" strike="noStrike" dirty="0">
                <a:solidFill>
                  <a:srgbClr val="000000"/>
                </a:solidFill>
                <a:effectLst/>
                <a:latin typeface="Baghdad" pitchFamily="2" charset="-78"/>
                <a:cs typeface="Baghdad" pitchFamily="2" charset="-78"/>
              </a:rPr>
              <a:t>Pay-Per-Use Model</a:t>
            </a:r>
            <a:r>
              <a:rPr lang="en-IN" sz="1400" b="0" i="0" u="none" strike="noStrike" dirty="0">
                <a:solidFill>
                  <a:srgbClr val="000000"/>
                </a:solidFill>
                <a:effectLst/>
                <a:latin typeface="Baghdad" pitchFamily="2" charset="-78"/>
                <a:cs typeface="Baghdad" pitchFamily="2" charset="-78"/>
              </a:rPr>
              <a:t> for healthcare providers who may not need a full subscription but still want access to specific AI-driven diagnostic tools and features. This model is ideal for smaller providers or those with fluctuating patient volumes.</a:t>
            </a:r>
          </a:p>
          <a:p>
            <a:pPr marL="0" indent="0" algn="l">
              <a:spcBef>
                <a:spcPts val="100"/>
              </a:spcBef>
              <a:spcAft>
                <a:spcPts val="100"/>
              </a:spcAft>
              <a:buNone/>
            </a:pPr>
            <a:endParaRPr lang="en-IN" sz="1400" b="1" i="0" u="none" strike="noStrike" dirty="0">
              <a:solidFill>
                <a:srgbClr val="000000"/>
              </a:solidFill>
              <a:effectLst/>
              <a:latin typeface="Baghdad" pitchFamily="2" charset="-78"/>
              <a:cs typeface="Baghdad" pitchFamily="2" charset="-78"/>
            </a:endParaRPr>
          </a:p>
          <a:p>
            <a:pPr marL="0" indent="0" algn="l">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Data Monetization</a:t>
            </a:r>
          </a:p>
          <a:p>
            <a:pPr algn="l">
              <a:spcBef>
                <a:spcPts val="100"/>
              </a:spcBef>
              <a:spcAft>
                <a:spcPts val="100"/>
              </a:spcAft>
            </a:pPr>
            <a:r>
              <a:rPr lang="en-IN" sz="1400" b="0" i="0" u="none" strike="noStrike" dirty="0">
                <a:solidFill>
                  <a:srgbClr val="000000"/>
                </a:solidFill>
                <a:effectLst/>
                <a:latin typeface="Baghdad" pitchFamily="2" charset="-78"/>
                <a:cs typeface="Baghdad" pitchFamily="2" charset="-78"/>
              </a:rPr>
              <a:t>Offer anonymized and aggregated healthcare data for </a:t>
            </a:r>
            <a:r>
              <a:rPr lang="en-IN" sz="1400" b="1" i="0" u="none" strike="noStrike" dirty="0">
                <a:solidFill>
                  <a:srgbClr val="000000"/>
                </a:solidFill>
                <a:effectLst/>
                <a:latin typeface="Baghdad" pitchFamily="2" charset="-78"/>
                <a:cs typeface="Baghdad" pitchFamily="2" charset="-78"/>
              </a:rPr>
              <a:t>Research, Pharmaceutical Companies, and Public Health Agencies</a:t>
            </a:r>
            <a:r>
              <a:rPr lang="en-IN" sz="1400" b="0" i="0" u="none" strike="noStrike" dirty="0">
                <a:solidFill>
                  <a:srgbClr val="000000"/>
                </a:solidFill>
                <a:effectLst/>
                <a:latin typeface="Baghdad" pitchFamily="2" charset="-78"/>
                <a:cs typeface="Baghdad" pitchFamily="2" charset="-78"/>
              </a:rPr>
              <a:t> to help them conduct studies, develop new drugs, or understand healthcare trends. </a:t>
            </a:r>
          </a:p>
          <a:p>
            <a:pPr marL="0" indent="0" algn="l">
              <a:spcBef>
                <a:spcPts val="100"/>
              </a:spcBef>
              <a:spcAft>
                <a:spcPts val="100"/>
              </a:spcAft>
              <a:buNone/>
            </a:pPr>
            <a:endParaRPr lang="en-IN" sz="1400" b="1" i="0" u="none" strike="noStrike" dirty="0">
              <a:solidFill>
                <a:srgbClr val="000000"/>
              </a:solidFill>
              <a:effectLst/>
              <a:latin typeface="Baghdad" pitchFamily="2" charset="-78"/>
              <a:cs typeface="Baghdad" pitchFamily="2" charset="-78"/>
            </a:endParaRPr>
          </a:p>
          <a:p>
            <a:pPr marL="0" indent="0" algn="l">
              <a:spcBef>
                <a:spcPts val="100"/>
              </a:spcBef>
              <a:spcAft>
                <a:spcPts val="100"/>
              </a:spcAft>
              <a:buNone/>
            </a:pPr>
            <a:r>
              <a:rPr lang="en-IN" sz="1400" b="1" i="0" u="none" strike="noStrike" dirty="0">
                <a:solidFill>
                  <a:srgbClr val="000000"/>
                </a:solidFill>
                <a:effectLst/>
                <a:latin typeface="Baghdad" pitchFamily="2" charset="-78"/>
                <a:cs typeface="Baghdad" pitchFamily="2" charset="-78"/>
              </a:rPr>
              <a:t>Marketplace for AI Tools and Modules</a:t>
            </a:r>
          </a:p>
          <a:p>
            <a:pPr algn="l">
              <a:spcBef>
                <a:spcPts val="100"/>
              </a:spcBef>
              <a:spcAft>
                <a:spcPts val="100"/>
              </a:spcAft>
            </a:pPr>
            <a:r>
              <a:rPr lang="en-IN" sz="1400" b="0" i="0" u="none" strike="noStrike" dirty="0">
                <a:solidFill>
                  <a:srgbClr val="000000"/>
                </a:solidFill>
                <a:effectLst/>
                <a:latin typeface="Baghdad" pitchFamily="2" charset="-78"/>
                <a:cs typeface="Baghdad" pitchFamily="2" charset="-78"/>
              </a:rPr>
              <a:t>Create a </a:t>
            </a:r>
            <a:r>
              <a:rPr lang="en-IN" sz="1400" b="1" i="0" u="none" strike="noStrike" dirty="0">
                <a:solidFill>
                  <a:srgbClr val="000000"/>
                </a:solidFill>
                <a:effectLst/>
                <a:latin typeface="Baghdad" pitchFamily="2" charset="-78"/>
                <a:cs typeface="Baghdad" pitchFamily="2" charset="-78"/>
              </a:rPr>
              <a:t>Marketplace for AI Tools and Modules</a:t>
            </a:r>
            <a:r>
              <a:rPr lang="en-IN" sz="1400" b="0" i="0" u="none" strike="noStrike" dirty="0">
                <a:solidFill>
                  <a:srgbClr val="000000"/>
                </a:solidFill>
                <a:effectLst/>
                <a:latin typeface="Baghdad" pitchFamily="2" charset="-78"/>
                <a:cs typeface="Baghdad" pitchFamily="2" charset="-78"/>
              </a:rPr>
              <a:t> where third-party developers, healthcare providers, and other stakeholders can sell or buy AI tools, modules, and plugins to enhance their diagnostics and management systems.</a:t>
            </a:r>
          </a:p>
          <a:p>
            <a:pPr marL="0" indent="0" algn="l">
              <a:lnSpc>
                <a:spcPct val="100000"/>
              </a:lnSpc>
              <a:spcBef>
                <a:spcPts val="100"/>
              </a:spcBef>
              <a:spcAft>
                <a:spcPts val="100"/>
              </a:spcAft>
              <a:buNone/>
            </a:pPr>
            <a:endParaRPr lang="en-IN" sz="1600" b="0" i="0" u="none" strike="noStrike" dirty="0">
              <a:solidFill>
                <a:srgbClr val="000000"/>
              </a:solidFill>
              <a:effectLst/>
              <a:latin typeface="Baghdad" pitchFamily="2" charset="-78"/>
              <a:cs typeface="Baghdad" pitchFamily="2" charset="-78"/>
            </a:endParaRPr>
          </a:p>
          <a:p>
            <a:pPr marL="0" indent="0" algn="l">
              <a:spcBef>
                <a:spcPts val="100"/>
              </a:spcBef>
              <a:spcAft>
                <a:spcPts val="100"/>
              </a:spcAft>
              <a:buNone/>
            </a:pPr>
            <a:r>
              <a:rPr lang="en-IN" sz="1600" b="0" i="0" u="none" strike="noStrike" dirty="0">
                <a:solidFill>
                  <a:srgbClr val="000000"/>
                </a:solidFill>
                <a:effectLst/>
                <a:latin typeface="Baghdad" pitchFamily="2" charset="-78"/>
                <a:cs typeface="Baghdad" pitchFamily="2" charset="-78"/>
              </a:rPr>
              <a:t>.</a:t>
            </a:r>
          </a:p>
          <a:p>
            <a:pPr marL="0" indent="0">
              <a:buNone/>
            </a:pPr>
            <a:endParaRPr lang="en-US" dirty="0"/>
          </a:p>
        </p:txBody>
      </p:sp>
      <p:sp>
        <p:nvSpPr>
          <p:cNvPr id="5" name="Rectangle 4">
            <a:extLst>
              <a:ext uri="{FF2B5EF4-FFF2-40B4-BE49-F238E27FC236}">
                <a16:creationId xmlns:a16="http://schemas.microsoft.com/office/drawing/2014/main" id="{997E1477-171B-1CA3-8C1D-844CA9AED9D4}"/>
              </a:ext>
            </a:extLst>
          </p:cNvPr>
          <p:cNvSpPr/>
          <p:nvPr/>
        </p:nvSpPr>
        <p:spPr>
          <a:xfrm>
            <a:off x="0" y="0"/>
            <a:ext cx="12192000" cy="935145"/>
          </a:xfrm>
          <a:prstGeom prst="rect">
            <a:avLst/>
          </a:prstGeom>
          <a:gradFill flip="none" rotWithShape="1">
            <a:gsLst>
              <a:gs pos="0">
                <a:schemeClr val="accent1">
                  <a:lumMod val="110000"/>
                  <a:satMod val="105000"/>
                  <a:tint val="67000"/>
                </a:schemeClr>
              </a:gs>
              <a:gs pos="50000">
                <a:schemeClr val="accent1">
                  <a:lumMod val="105000"/>
                  <a:satMod val="103000"/>
                  <a:tint val="73000"/>
                </a:schemeClr>
              </a:gs>
              <a:gs pos="100000">
                <a:schemeClr val="accent1">
                  <a:lumMod val="105000"/>
                  <a:satMod val="109000"/>
                  <a:tint val="81000"/>
                </a:schemeClr>
              </a:gs>
            </a:gsLst>
            <a:path path="rect">
              <a:fillToRect l="100000" t="100000"/>
            </a:path>
            <a:tileRect r="-100000" b="-100000"/>
          </a:gradFill>
          <a:ln>
            <a:noFill/>
          </a:ln>
        </p:spPr>
        <p:style>
          <a:lnRef idx="0">
            <a:scrgbClr r="0" g="0" b="0"/>
          </a:lnRef>
          <a:fillRef idx="0">
            <a:scrgbClr r="0" g="0" b="0"/>
          </a:fillRef>
          <a:effectRef idx="0">
            <a:scrgbClr r="0" g="0" b="0"/>
          </a:effectRef>
          <a:fontRef idx="minor">
            <a:schemeClr val="lt1"/>
          </a:fontRef>
        </p:style>
        <p:txBody>
          <a:bodyPr rtlCol="0" anchor="ctr"/>
          <a:lstStyle/>
          <a:p>
            <a:pPr algn="ctr"/>
            <a:r>
              <a:rPr lang="en-IN" sz="1800" b="1" i="0" u="none" strike="noStrike" dirty="0">
                <a:solidFill>
                  <a:srgbClr val="003366"/>
                </a:solidFill>
                <a:effectLst/>
                <a:latin typeface="Arial" panose="020B0604020202020204" pitchFamily="34" charset="0"/>
              </a:rPr>
              <a:t>AI-ENHANCED </a:t>
            </a:r>
            <a:r>
              <a:rPr lang="en-IN" sz="1800" b="1" u="none" strike="noStrike" dirty="0">
                <a:solidFill>
                  <a:srgbClr val="003366"/>
                </a:solidFill>
                <a:effectLst/>
                <a:latin typeface="Aptos" panose="020B0004020202020204" pitchFamily="34" charset="0"/>
              </a:rPr>
              <a:t>HEALTHCARE</a:t>
            </a:r>
            <a:r>
              <a:rPr lang="en-IN" sz="1800" b="1" i="0" u="none" strike="noStrike" dirty="0">
                <a:solidFill>
                  <a:srgbClr val="003366"/>
                </a:solidFill>
                <a:effectLst/>
                <a:latin typeface="Arial" panose="020B0604020202020204" pitchFamily="34" charset="0"/>
              </a:rPr>
              <a:t> DIAGNOSTICS AND MANAGEMENT SYSTEM</a:t>
            </a:r>
            <a:r>
              <a:rPr lang="en-IN" sz="1800" b="1" dirty="0">
                <a:solidFill>
                  <a:srgbClr val="003366"/>
                </a:solidFill>
                <a:latin typeface=""/>
              </a:rPr>
              <a:t> </a:t>
            </a:r>
            <a:endParaRPr lang="en-US" dirty="0"/>
          </a:p>
        </p:txBody>
      </p:sp>
      <p:pic>
        <p:nvPicPr>
          <p:cNvPr id="4" name="Picture 2" descr="Smart India Hackathon">
            <a:extLst>
              <a:ext uri="{FF2B5EF4-FFF2-40B4-BE49-F238E27FC236}">
                <a16:creationId xmlns:a16="http://schemas.microsoft.com/office/drawing/2014/main" id="{4F012B81-957A-5AA5-B325-3DC09104384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0000" y="84870"/>
            <a:ext cx="1567264" cy="756031"/>
          </a:xfrm>
          <a:prstGeom prst="rect">
            <a:avLst/>
          </a:prstGeom>
          <a:noFill/>
          <a:extLst>
            <a:ext uri="{909E8E84-426E-40DD-AFC4-6F175D3DCCD1}">
              <a14:hiddenFill xmlns:a14="http://schemas.microsoft.com/office/drawing/2010/main">
                <a:solidFill>
                  <a:srgbClr val="FFFFFF"/>
                </a:solidFill>
              </a14:hiddenFill>
            </a:ext>
          </a:extLst>
        </p:spPr>
      </p:pic>
      <p:sp>
        <p:nvSpPr>
          <p:cNvPr id="6" name="TextBox 5">
            <a:extLst>
              <a:ext uri="{FF2B5EF4-FFF2-40B4-BE49-F238E27FC236}">
                <a16:creationId xmlns:a16="http://schemas.microsoft.com/office/drawing/2014/main" id="{58ADD0E1-C123-6E4F-B665-3C5B86A0376E}"/>
              </a:ext>
            </a:extLst>
          </p:cNvPr>
          <p:cNvSpPr txBox="1"/>
          <p:nvPr/>
        </p:nvSpPr>
        <p:spPr>
          <a:xfrm>
            <a:off x="3518452" y="1278548"/>
            <a:ext cx="5155095" cy="523220"/>
          </a:xfrm>
          <a:prstGeom prst="rect">
            <a:avLst/>
          </a:prstGeom>
          <a:noFill/>
        </p:spPr>
        <p:txBody>
          <a:bodyPr wrap="square" rtlCol="0">
            <a:spAutoFit/>
          </a:bodyPr>
          <a:lstStyle/>
          <a:p>
            <a:pPr algn="ctr"/>
            <a:r>
              <a:rPr lang="en-IN" sz="2800" b="1" i="0" u="none" strike="noStrike" dirty="0">
                <a:solidFill>
                  <a:schemeClr val="tx2">
                    <a:lumMod val="90000"/>
                    <a:lumOff val="10000"/>
                  </a:schemeClr>
                </a:solidFill>
                <a:effectLst/>
              </a:rPr>
              <a:t>REVENUE MODEL </a:t>
            </a:r>
            <a:endParaRPr lang="en-US" sz="2800" dirty="0">
              <a:solidFill>
                <a:schemeClr val="tx2">
                  <a:lumMod val="90000"/>
                  <a:lumOff val="10000"/>
                </a:schemeClr>
              </a:solidFill>
            </a:endParaRPr>
          </a:p>
        </p:txBody>
      </p:sp>
      <p:sp>
        <p:nvSpPr>
          <p:cNvPr id="7" name="Rounded Rectangle 6">
            <a:extLst>
              <a:ext uri="{FF2B5EF4-FFF2-40B4-BE49-F238E27FC236}">
                <a16:creationId xmlns:a16="http://schemas.microsoft.com/office/drawing/2014/main" id="{AD4447A8-32D9-0520-ACD7-DC11ED9A68EE}"/>
              </a:ext>
            </a:extLst>
          </p:cNvPr>
          <p:cNvSpPr/>
          <p:nvPr/>
        </p:nvSpPr>
        <p:spPr>
          <a:xfrm>
            <a:off x="10716000" y="138884"/>
            <a:ext cx="1296000" cy="648000"/>
          </a:xfrm>
          <a:prstGeom prst="roundRect">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b="1" dirty="0"/>
              <a:t>SHIELD</a:t>
            </a:r>
          </a:p>
        </p:txBody>
      </p:sp>
    </p:spTree>
    <p:extLst>
      <p:ext uri="{BB962C8B-B14F-4D97-AF65-F5344CB8AC3E}">
        <p14:creationId xmlns:p14="http://schemas.microsoft.com/office/powerpoint/2010/main" val="295251082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INTERNAL SIH (SHIELD)" id="{F46CC4BA-1183-A242-97C4-A1B22E4266AB}" vid="{ACA8AA7D-0C68-A74E-86C4-A6EAF8312F2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emplate/>
  <TotalTime>535</TotalTime>
  <Words>1254</Words>
  <Application>Microsoft Macintosh PowerPoint</Application>
  <PresentationFormat>Widescreen</PresentationFormat>
  <Paragraphs>168</Paragraphs>
  <Slides>10</Slides>
  <Notes>2</Notes>
  <HiddenSlides>0</HiddenSlides>
  <MMClips>0</MMClips>
  <ScaleCrop>false</ScaleCrop>
  <HeadingPairs>
    <vt:vector size="6" baseType="variant">
      <vt:variant>
        <vt:lpstr>Fonts Used</vt:lpstr>
      </vt:variant>
      <vt:variant>
        <vt:i4>5</vt:i4>
      </vt:variant>
      <vt:variant>
        <vt:lpstr>Theme</vt:lpstr>
      </vt:variant>
      <vt:variant>
        <vt:i4>1</vt:i4>
      </vt:variant>
      <vt:variant>
        <vt:lpstr>Slide Titles</vt:lpstr>
      </vt:variant>
      <vt:variant>
        <vt:i4>10</vt:i4>
      </vt:variant>
    </vt:vector>
  </HeadingPairs>
  <TitlesOfParts>
    <vt:vector size="16" baseType="lpstr">
      <vt:lpstr>Aptos</vt:lpstr>
      <vt:lpstr>Aptos Display</vt:lpstr>
      <vt:lpstr>Arial</vt:lpstr>
      <vt:lpstr>Baghdad</vt:lpstr>
      <vt:lpstr>Verdana</vt:lpstr>
      <vt:lpstr>Office Theme</vt:lpstr>
      <vt:lpstr>SMART INDIA HACKATHON 2024</vt:lpstr>
      <vt:lpstr>AI-ENHANCED HEALTHCARE DIAGNOSTICS AND MANAGEMENT SYSTEM </vt:lpstr>
      <vt:lpstr>AI-ENHANCED HEALTHCARE DIAGNOSTICS AND MANAGEMENT SYSTEM </vt:lpstr>
      <vt:lpstr>AI-ENHANCED HEALTHCARE DIAGNOSTICS AND MANAGEMENT SYSTEM </vt:lpstr>
      <vt:lpstr>AI-ENHANCED HEALTHCARE DIAGNOSTICS AND MANAGEMENT SYSTEM </vt:lpstr>
      <vt:lpstr> </vt:lpstr>
      <vt:lpstr>FEASIBILITY AND VIABILITY </vt:lpstr>
      <vt:lpstr>IMPACT AND BENEFITS</vt:lpstr>
      <vt:lpstr> GEOLOCATION-BASED ATTENDANCE TRACKING MOBILE APPLICATION </vt:lpstr>
      <vt:lpstr> GEOLOCATION-BASED ATTENDANCE TRACKING MOBILE APPLICATION </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SMART INDIA HACKATHON 2024</dc:title>
  <dc:creator>Raunak Sucks</dc:creator>
  <cp:lastModifiedBy>Raunak Sucks</cp:lastModifiedBy>
  <cp:revision>5</cp:revision>
  <dcterms:created xsi:type="dcterms:W3CDTF">2024-08-30T17:11:54Z</dcterms:created>
  <dcterms:modified xsi:type="dcterms:W3CDTF">2024-09-01T20:01:26Z</dcterms:modified>
</cp:coreProperties>
</file>

<file path=docProps/thumbnail.jpeg>
</file>